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3" r:id="rId2"/>
    <p:sldId id="265" r:id="rId3"/>
    <p:sldId id="537" r:id="rId4"/>
    <p:sldId id="529" r:id="rId5"/>
    <p:sldId id="258" r:id="rId6"/>
    <p:sldId id="533" r:id="rId7"/>
    <p:sldId id="534" r:id="rId8"/>
    <p:sldId id="535" r:id="rId9"/>
    <p:sldId id="259" r:id="rId10"/>
    <p:sldId id="260" r:id="rId11"/>
    <p:sldId id="538" r:id="rId12"/>
    <p:sldId id="264" r:id="rId13"/>
  </p:sldIdLst>
  <p:sldSz cx="18288000" cy="10287000"/>
  <p:notesSz cx="7104063" cy="10234613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rmorant Garamond Bold" panose="00000800000000000000" pitchFamily="2" charset="-52"/>
      <p:regular r:id="rId18"/>
      <p:bold r:id="rId19"/>
    </p:embeddedFont>
    <p:embeddedFont>
      <p:font typeface="TT Drugs" panose="020B0604020202020204" charset="-52"/>
      <p:regular r:id="rId20"/>
    </p:embeddedFont>
    <p:embeddedFont>
      <p:font typeface="TT Drugs Bold" panose="020B0604020202020204" charset="-5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53"/>
    <a:srgbClr val="CA2138"/>
    <a:srgbClr val="92233A"/>
    <a:srgbClr val="692037"/>
    <a:srgbClr val="010101"/>
    <a:srgbClr val="111830"/>
    <a:srgbClr val="282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22" autoAdjust="0"/>
  </p:normalViewPr>
  <p:slideViewPr>
    <p:cSldViewPr>
      <p:cViewPr varScale="1">
        <p:scale>
          <a:sx n="69" d="100"/>
          <a:sy n="69" d="100"/>
        </p:scale>
        <p:origin x="7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jpeg"/><Relationship Id="rId21" Type="http://schemas.openxmlformats.org/officeDocument/2006/relationships/image" Target="../media/image56.jp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8.svg"/><Relationship Id="rId7" Type="http://schemas.openxmlformats.org/officeDocument/2006/relationships/image" Target="../media/image61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30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141282">
            <a:off x="-7712532" y="-1384105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39" y="0"/>
                </a:lnTo>
                <a:lnTo>
                  <a:pt x="19635939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143413">
            <a:off x="6964220" y="4975567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19"/>
                </a:lnTo>
                <a:lnTo>
                  <a:pt x="0" y="7131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0265" y="2335669"/>
            <a:ext cx="4467469" cy="1959675"/>
          </a:xfrm>
          <a:custGeom>
            <a:avLst/>
            <a:gdLst/>
            <a:ahLst/>
            <a:cxnLst/>
            <a:rect l="l" t="t" r="r" b="b"/>
            <a:pathLst>
              <a:path w="4467469" h="1959675">
                <a:moveTo>
                  <a:pt x="0" y="0"/>
                </a:moveTo>
                <a:lnTo>
                  <a:pt x="4467470" y="0"/>
                </a:lnTo>
                <a:lnTo>
                  <a:pt x="4467470" y="1959675"/>
                </a:lnTo>
                <a:lnTo>
                  <a:pt x="0" y="1959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5000"/>
            </a:blip>
            <a:stretch>
              <a:fillRect b="-5697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67255" y="4560439"/>
            <a:ext cx="15753490" cy="245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АГЕНТСТВО </a:t>
            </a:r>
          </a:p>
          <a:p>
            <a:pPr marL="0" marR="0" lvl="0" indent="0" algn="ctr" defTabSz="914400" rtl="0" eaLnBrk="1" fontAlgn="auto" latinLnBrk="0" hangingPunct="1">
              <a:lnSpc>
                <a:spcPts val="64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ПО ПРИВЛЕЧЕНИЮ ИНВЕСТИЦИЙ </a:t>
            </a:r>
          </a:p>
          <a:p>
            <a:pPr marL="0" marR="0" lvl="0" indent="0" algn="ctr" defTabSz="914400" rtl="0" eaLnBrk="1" fontAlgn="auto" latinLnBrk="0" hangingPunct="1">
              <a:lnSpc>
                <a:spcPts val="64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КРАСНОДАРСКОГО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41282">
            <a:off x="-7385961" y="-2537110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028700" y="1038225"/>
            <a:ext cx="14117807" cy="106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5000" dirty="0">
                <a:solidFill>
                  <a:srgbClr val="111830"/>
                </a:solidFill>
                <a:latin typeface="Cormorant Garamond Bold"/>
              </a:rPr>
              <a:t>ПРИВЛЕЧЕНИЕ: УСИЛИЯ И СТРАТЕГИЯ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8706" y="4651313"/>
            <a:ext cx="511225" cy="5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111830"/>
                </a:solidFill>
                <a:latin typeface="TT Drugs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8697" y="6653384"/>
            <a:ext cx="67237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111830"/>
                </a:solidFill>
                <a:latin typeface="TT Drugs 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7622" y="4431858"/>
            <a:ext cx="7261605" cy="13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Земельные</a:t>
            </a:r>
            <a:r>
              <a:rPr lang="en-US" sz="2700" dirty="0">
                <a:solidFill>
                  <a:srgbClr val="111830"/>
                </a:solidFill>
                <a:latin typeface="TT Drugs Bold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участки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: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база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из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3</a:t>
            </a:r>
            <a:r>
              <a:rPr lang="ru-RU" sz="2700" dirty="0">
                <a:solidFill>
                  <a:srgbClr val="111830"/>
                </a:solidFill>
                <a:latin typeface="TT Drugs"/>
              </a:rPr>
              <a:t>69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участк</a:t>
            </a:r>
            <a:r>
              <a:rPr lang="ru-RU" sz="2700" dirty="0" err="1">
                <a:solidFill>
                  <a:srgbClr val="111830"/>
                </a:solidFill>
                <a:latin typeface="TT Drugs"/>
              </a:rPr>
              <a:t>ов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,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постоянное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пополнение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новыми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объектами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60860" y="4648667"/>
            <a:ext cx="600149" cy="5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111830"/>
                </a:solidFill>
                <a:latin typeface="TT Drug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14555" y="4431858"/>
            <a:ext cx="7261605" cy="13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Ликвидный</a:t>
            </a:r>
            <a:r>
              <a:rPr lang="en-US" sz="2700" dirty="0">
                <a:solidFill>
                  <a:srgbClr val="111830"/>
                </a:solidFill>
                <a:latin typeface="TT Drugs Bold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продукт</a:t>
            </a:r>
            <a:r>
              <a:rPr lang="en-US" sz="2700" dirty="0">
                <a:solidFill>
                  <a:srgbClr val="111830"/>
                </a:solidFill>
                <a:latin typeface="TT Drugs Bold"/>
              </a:rPr>
              <a:t>: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активная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работа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с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муниципальными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инвестиционными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командами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1075" y="6365285"/>
            <a:ext cx="8165923" cy="131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Аудит</a:t>
            </a:r>
            <a:r>
              <a:rPr lang="en-US" sz="2700" dirty="0">
                <a:solidFill>
                  <a:srgbClr val="111830"/>
                </a:solidFill>
                <a:latin typeface="TT Drugs Bold"/>
              </a:rPr>
              <a:t>: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посещен</a:t>
            </a:r>
            <a:r>
              <a:rPr lang="ru-RU" sz="2700" dirty="0">
                <a:solidFill>
                  <a:srgbClr val="111830"/>
                </a:solidFill>
                <a:latin typeface="TT Drugs"/>
              </a:rPr>
              <a:t>ы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все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муниципальны</a:t>
            </a:r>
            <a:r>
              <a:rPr lang="ru-RU" sz="2700" dirty="0">
                <a:solidFill>
                  <a:srgbClr val="111830"/>
                </a:solidFill>
                <a:latin typeface="TT Drugs"/>
              </a:rPr>
              <a:t>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образовани</a:t>
            </a:r>
            <a:r>
              <a:rPr lang="ru-RU" sz="2700" dirty="0">
                <a:solidFill>
                  <a:srgbClr val="111830"/>
                </a:solidFill>
                <a:latin typeface="TT Drugs"/>
              </a:rPr>
              <a:t>я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. </a:t>
            </a:r>
          </a:p>
          <a:p>
            <a:pPr>
              <a:lnSpc>
                <a:spcPts val="3510"/>
              </a:lnSpc>
            </a:pPr>
            <a:endParaRPr lang="en-US" sz="2700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131075" y="6061890"/>
            <a:ext cx="7460859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9041386" y="6653384"/>
            <a:ext cx="511225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111830"/>
                </a:solidFill>
                <a:latin typeface="TT Drugs Bold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4555" y="6442438"/>
            <a:ext cx="7914748" cy="262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Стратегический</a:t>
            </a:r>
            <a:r>
              <a:rPr lang="en-US" sz="2700" dirty="0">
                <a:solidFill>
                  <a:srgbClr val="111830"/>
                </a:solidFill>
                <a:latin typeface="TT Drugs Bold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 Bold"/>
              </a:rPr>
              <a:t>фокус</a:t>
            </a:r>
            <a:r>
              <a:rPr lang="en-US" sz="2700" dirty="0">
                <a:solidFill>
                  <a:srgbClr val="111830"/>
                </a:solidFill>
                <a:latin typeface="TT Drugs Bold"/>
              </a:rPr>
              <a:t>: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развитие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территорий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несостоятельных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предприятий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банкротов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и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площадок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в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поиске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инвестиций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(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расширение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или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модернизация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).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Основной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вектор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портфельных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предложений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 для </a:t>
            </a:r>
            <a:r>
              <a:rPr lang="en-US" sz="2700" dirty="0" err="1">
                <a:solidFill>
                  <a:srgbClr val="111830"/>
                </a:solidFill>
                <a:latin typeface="TT Drugs"/>
              </a:rPr>
              <a:t>инвесторов</a:t>
            </a:r>
            <a:r>
              <a:rPr lang="en-US" sz="2700" dirty="0">
                <a:solidFill>
                  <a:srgbClr val="111830"/>
                </a:solidFill>
                <a:latin typeface="TT Drugs"/>
              </a:rPr>
              <a:t>.</a:t>
            </a:r>
          </a:p>
          <a:p>
            <a:pPr>
              <a:lnSpc>
                <a:spcPts val="3510"/>
              </a:lnSpc>
            </a:pPr>
            <a:endParaRPr lang="en-US" sz="2700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914557" y="6071415"/>
            <a:ext cx="7866289" cy="4762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 rot="-1033037">
            <a:off x="2183612" y="7889797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61F5BA-AA7D-0C3E-4A24-30087A2A7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2C49BA-8B07-1CE2-7A17-209A740381BF}"/>
              </a:ext>
            </a:extLst>
          </p:cNvPr>
          <p:cNvSpPr txBox="1"/>
          <p:nvPr/>
        </p:nvSpPr>
        <p:spPr>
          <a:xfrm>
            <a:off x="1168074" y="550170"/>
            <a:ext cx="15723951" cy="1067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НАШИ ПАРТНЕРЫ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B3EE0-5E45-BAE8-DDEF-CB5F9A2ED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54ABE-4DF9-F0F5-C086-38E0683AE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t="37575" r="33333" b="39231"/>
          <a:stretch/>
        </p:blipFill>
        <p:spPr>
          <a:xfrm>
            <a:off x="810833" y="2306068"/>
            <a:ext cx="4191000" cy="152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A8AB8F-0270-5555-5173-13CDA10B5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6" y="2357596"/>
            <a:ext cx="1451780" cy="14836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A57743-BED6-B14D-7CBD-B50D0EAEC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37" y="4437637"/>
            <a:ext cx="1067215" cy="10672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C4BD64-B134-86D4-D96E-7A65F48861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574" y="2393945"/>
            <a:ext cx="4100474" cy="11566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BFA3EE-83AC-965C-8854-EEAB1CE98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50" y="2624063"/>
            <a:ext cx="3571501" cy="7581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2F9D5C-A2A4-0CE3-45C3-1E4CF1911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3" y="4416470"/>
            <a:ext cx="4762313" cy="10352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CCF4E7-27B8-4E84-CF30-4582C047C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966" y="4269660"/>
            <a:ext cx="4972834" cy="14795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87BD84-C319-6DB9-1EEF-F9F27064B3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73" y="8781480"/>
            <a:ext cx="2070087" cy="10352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FE34F7-6ABE-EEA3-CDE2-F88E4986AE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62" y="9075198"/>
            <a:ext cx="2382712" cy="421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51844E-94D1-639D-EB1E-4208B6C9ED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454" y="4161018"/>
            <a:ext cx="1727675" cy="17276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0D00200-3EAD-FE64-3A54-F57442A285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40" y="6873124"/>
            <a:ext cx="3518096" cy="11726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70A34DF-D3DE-4EF0-C298-B1B6944102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6382647"/>
            <a:ext cx="1828800" cy="18288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F61C4BC-981D-69F0-67D8-236E630297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328" y="4302050"/>
            <a:ext cx="1779650" cy="14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C034C79-5495-3DC9-3650-91610E8697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20" y="8317630"/>
            <a:ext cx="1828800" cy="18288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3E4927-00E1-D144-3BF2-9D918C53A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40" y="6546201"/>
            <a:ext cx="1727675" cy="14996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6F94488-94F2-6748-59DF-57153B446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27" y="8398599"/>
            <a:ext cx="1504015" cy="150401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37FCC88-D558-46E3-3BF1-2F9F7BCA8C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610" y="8469516"/>
            <a:ext cx="1466850" cy="139065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020CDA2-9095-5CF1-B537-214F123673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694" y="8418676"/>
            <a:ext cx="1504015" cy="150401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1998395-8A8F-650F-AB21-0249B2EBA7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351" y="6593025"/>
            <a:ext cx="2754371" cy="114765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0EA67CB-5148-D3A2-F6A3-16D054A7F37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20" y="6233908"/>
            <a:ext cx="3709890" cy="20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141282">
            <a:off x="-7712532" y="-1384105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39" y="0"/>
                </a:lnTo>
                <a:lnTo>
                  <a:pt x="19635939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143413">
            <a:off x="6964220" y="4975567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19"/>
                </a:lnTo>
                <a:lnTo>
                  <a:pt x="0" y="7131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24875" y="2335669"/>
            <a:ext cx="5352860" cy="2348056"/>
          </a:xfrm>
          <a:custGeom>
            <a:avLst/>
            <a:gdLst/>
            <a:ahLst/>
            <a:cxnLst/>
            <a:rect l="l" t="t" r="r" b="b"/>
            <a:pathLst>
              <a:path w="5352860" h="2348056">
                <a:moveTo>
                  <a:pt x="0" y="0"/>
                </a:moveTo>
                <a:lnTo>
                  <a:pt x="5352860" y="0"/>
                </a:lnTo>
                <a:lnTo>
                  <a:pt x="5352860" y="2348056"/>
                </a:lnTo>
                <a:lnTo>
                  <a:pt x="0" y="234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000"/>
            </a:blip>
            <a:stretch>
              <a:fillRect b="-5697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67255" y="5416101"/>
            <a:ext cx="15753490" cy="75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6"/>
              </a:lnSpc>
              <a:spcBef>
                <a:spcPct val="0"/>
              </a:spcBef>
            </a:pPr>
            <a:r>
              <a:rPr lang="en-US" sz="5333">
                <a:solidFill>
                  <a:srgbClr val="FFFFFF"/>
                </a:solidFill>
                <a:latin typeface="Cormorant Garamond Bold"/>
              </a:rPr>
              <a:t>СПАСИБО ЗА ВНИМАНИЕ!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9933C16-82EA-6B86-4A58-A55224F13579}"/>
              </a:ext>
            </a:extLst>
          </p:cNvPr>
          <p:cNvSpPr txBox="1">
            <a:spLocks/>
          </p:cNvSpPr>
          <p:nvPr/>
        </p:nvSpPr>
        <p:spPr>
          <a:xfrm>
            <a:off x="1291302" y="7027116"/>
            <a:ext cx="8971834" cy="30285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>
              <a:solidFill>
                <a:srgbClr val="002060"/>
              </a:solidFill>
              <a:latin typeface="Hypatia Sans Pro Semibold" panose="020B0702020204020303" pitchFamily="34" charset="0"/>
            </a:endParaRPr>
          </a:p>
          <a:p>
            <a:pPr marL="0" indent="0">
              <a:lnSpc>
                <a:spcPct val="75000"/>
              </a:lnSpc>
              <a:buFont typeface="Arial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Hypatia Sans Pro Semibold" panose="020B0702020204020303" pitchFamily="34" charset="0"/>
              </a:rPr>
              <a:t>г. Краснодар, ул. Комсомольская, 15, </a:t>
            </a:r>
          </a:p>
          <a:p>
            <a:pPr marL="0" indent="0">
              <a:lnSpc>
                <a:spcPct val="75000"/>
              </a:lnSpc>
              <a:buFont typeface="Arial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Hypatia Sans Pro Semibold" panose="020B0702020204020303" pitchFamily="34" charset="0"/>
              </a:rPr>
              <a:t>10 этаж Бизнес центр «Аскона»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Hypatia Sans Pro Semibold" panose="020B0702020204020303" pitchFamily="34" charset="0"/>
              </a:rPr>
              <a:t>8-800-4444-654</a:t>
            </a:r>
          </a:p>
          <a:p>
            <a:pPr marL="0" indent="0">
              <a:buFont typeface="Arial" pitchFamily="34" charset="0"/>
              <a:buNone/>
            </a:pPr>
            <a:endParaRPr lang="ru-RU" sz="400" dirty="0">
              <a:solidFill>
                <a:schemeClr val="bg1"/>
              </a:solidFill>
              <a:latin typeface="Hypatia Sans Pro Semibold" panose="020B07020202040203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Hypatia Sans Pro Semibold" panose="020B0702020204020303" pitchFamily="34" charset="0"/>
              </a:rPr>
              <a:t>api@investkuban.ru</a:t>
            </a:r>
            <a:endParaRPr lang="ru-RU" sz="2400" dirty="0">
              <a:solidFill>
                <a:schemeClr val="bg1"/>
              </a:solidFill>
              <a:latin typeface="Hypatia Sans Pro Semibold" panose="020B0702020204020303" pitchFamily="34" charset="0"/>
            </a:endParaRPr>
          </a:p>
        </p:txBody>
      </p:sp>
      <p:pic>
        <p:nvPicPr>
          <p:cNvPr id="12" name="Рисунок 11" descr="Карта с кнопкой">
            <a:extLst>
              <a:ext uri="{FF2B5EF4-FFF2-40B4-BE49-F238E27FC236}">
                <a16:creationId xmlns:a16="http://schemas.microsoft.com/office/drawing/2014/main" id="{C51A139E-3E92-B491-424E-680E9EACF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44490" y="7619956"/>
            <a:ext cx="457202" cy="457202"/>
          </a:xfrm>
          <a:prstGeom prst="rect">
            <a:avLst/>
          </a:prstGeom>
        </p:spPr>
      </p:pic>
      <p:pic>
        <p:nvPicPr>
          <p:cNvPr id="13" name="Рисунок 12" descr="Телефонная трубка">
            <a:extLst>
              <a:ext uri="{FF2B5EF4-FFF2-40B4-BE49-F238E27FC236}">
                <a16:creationId xmlns:a16="http://schemas.microsoft.com/office/drawing/2014/main" id="{83FBEEEE-C876-410E-3CC0-0792507B3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44040" y="8216984"/>
            <a:ext cx="386522" cy="386522"/>
          </a:xfrm>
          <a:prstGeom prst="rect">
            <a:avLst/>
          </a:prstGeom>
        </p:spPr>
      </p:pic>
      <p:pic>
        <p:nvPicPr>
          <p:cNvPr id="14" name="Рисунок 13" descr="Электронная почта">
            <a:extLst>
              <a:ext uri="{FF2B5EF4-FFF2-40B4-BE49-F238E27FC236}">
                <a16:creationId xmlns:a16="http://schemas.microsoft.com/office/drawing/2014/main" id="{474B14AD-8750-EB4C-BF0E-5E5C44C3A3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14947" y="8743331"/>
            <a:ext cx="386524" cy="3865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28BACF-9A3B-195D-6ECA-A9A3478291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3" y="7276759"/>
            <a:ext cx="2042354" cy="2042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2228" y="239814"/>
            <a:ext cx="19114591" cy="10770604"/>
          </a:xfrm>
          <a:custGeom>
            <a:avLst/>
            <a:gdLst/>
            <a:ahLst/>
            <a:cxnLst/>
            <a:rect l="l" t="t" r="r" b="b"/>
            <a:pathLst>
              <a:path w="19114591" h="10770604">
                <a:moveTo>
                  <a:pt x="0" y="0"/>
                </a:moveTo>
                <a:lnTo>
                  <a:pt x="19114591" y="0"/>
                </a:lnTo>
                <a:lnTo>
                  <a:pt x="19114591" y="10770604"/>
                </a:lnTo>
                <a:lnTo>
                  <a:pt x="0" y="10770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4524" y="560606"/>
            <a:ext cx="15701085" cy="82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ОБ АГЕНТСТВЕ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56729" y="5027042"/>
            <a:ext cx="3706334" cy="42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7"/>
              </a:lnSpc>
            </a:pPr>
            <a:r>
              <a:rPr lang="en-US" sz="2651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651">
                <a:solidFill>
                  <a:srgbClr val="111830"/>
                </a:solidFill>
                <a:latin typeface="TT Drugs Bold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40B34-FD8B-1464-E1F2-E12BB9A9349C}"/>
              </a:ext>
            </a:extLst>
          </p:cNvPr>
          <p:cNvSpPr txBox="1"/>
          <p:nvPr/>
        </p:nvSpPr>
        <p:spPr>
          <a:xfrm>
            <a:off x="7095580" y="3591190"/>
            <a:ext cx="4246131" cy="33855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era Pro Medium" panose="00000600000000000000" pitchFamily="2" charset="0"/>
                <a:cs typeface="Arial"/>
              </a:rPr>
              <a:t>Региональный инвестиционный стандарт 2.0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B2304D7E-841B-326C-84E5-86E99C1DBFC8}"/>
              </a:ext>
            </a:extLst>
          </p:cNvPr>
          <p:cNvSpPr txBox="1"/>
          <p:nvPr/>
        </p:nvSpPr>
        <p:spPr>
          <a:xfrm>
            <a:off x="13716084" y="3986009"/>
            <a:ext cx="256745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chemeClr val="bg1"/>
                </a:solidFill>
                <a:latin typeface="Cera Pro Medium" panose="00000600000000000000" pitchFamily="2" charset="0"/>
                <a:cs typeface="Arial"/>
              </a:rPr>
              <a:t>Агентство по привлечению инвестиций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2088BAD-3996-867B-1A86-518BFB918A19}"/>
              </a:ext>
            </a:extLst>
          </p:cNvPr>
          <p:cNvSpPr/>
          <p:nvPr/>
        </p:nvSpPr>
        <p:spPr>
          <a:xfrm>
            <a:off x="644681" y="2551294"/>
            <a:ext cx="10251082" cy="5640206"/>
          </a:xfrm>
          <a:prstGeom prst="roundRect">
            <a:avLst>
              <a:gd name="adj" fmla="val 467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368FB-DCF9-7F33-514F-68E30AF4C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5" y="2739734"/>
            <a:ext cx="1256268" cy="1253774"/>
          </a:xfrm>
          <a:prstGeom prst="rect">
            <a:avLst/>
          </a:prstGeom>
        </p:spPr>
      </p:pic>
      <p:sp>
        <p:nvSpPr>
          <p:cNvPr id="25" name="AutoShape 5">
            <a:extLst>
              <a:ext uri="{FF2B5EF4-FFF2-40B4-BE49-F238E27FC236}">
                <a16:creationId xmlns:a16="http://schemas.microsoft.com/office/drawing/2014/main" id="{F65694A7-C80B-E5CC-3DA0-C983C3B761FB}"/>
              </a:ext>
            </a:extLst>
          </p:cNvPr>
          <p:cNvSpPr/>
          <p:nvPr/>
        </p:nvSpPr>
        <p:spPr>
          <a:xfrm rot="5400000">
            <a:off x="7705711" y="6155700"/>
            <a:ext cx="7272000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1FC13BCB-CD54-289B-AE4A-067E774046CD}"/>
              </a:ext>
            </a:extLst>
          </p:cNvPr>
          <p:cNvPicPr/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671" t="10749" r="58817" b="15489"/>
          <a:stretch/>
        </p:blipFill>
        <p:spPr>
          <a:xfrm>
            <a:off x="11958864" y="2655"/>
            <a:ext cx="6329136" cy="1028700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0C6200-58D1-43A9-5B28-B3F6AB8D4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DF34AB-1D7F-C05F-0A7F-D3541A2D554F}"/>
              </a:ext>
            </a:extLst>
          </p:cNvPr>
          <p:cNvSpPr txBox="1"/>
          <p:nvPr/>
        </p:nvSpPr>
        <p:spPr>
          <a:xfrm>
            <a:off x="1077321" y="2794288"/>
            <a:ext cx="96657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2550"/>
            <a:r>
              <a:rPr lang="ru-RU" sz="2400" dirty="0">
                <a:solidFill>
                  <a:srgbClr val="000000"/>
                </a:solidFill>
                <a:latin typeface="TT Drugs" panose="020B0604020202020204" charset="-52"/>
              </a:rPr>
              <a:t>Агентство по привлечению инвестиций создано по распоряжению Губернатора Краснодарского края, Кондратьевым Вениамином Ивановичем</a:t>
            </a:r>
            <a:endParaRPr lang="en-US" sz="2400" dirty="0">
              <a:solidFill>
                <a:srgbClr val="000000"/>
              </a:solidFill>
              <a:latin typeface="TT Drugs" panose="020B0604020202020204" charset="-52"/>
            </a:endParaRPr>
          </a:p>
          <a:p>
            <a:endParaRPr lang="en-US" sz="2400" dirty="0">
              <a:solidFill>
                <a:srgbClr val="000000"/>
              </a:solidFill>
              <a:latin typeface="TT Drugs" panose="020B0604020202020204" charset="-52"/>
            </a:endParaRPr>
          </a:p>
          <a:p>
            <a:r>
              <a:rPr lang="ru-RU" sz="2400" dirty="0">
                <a:solidFill>
                  <a:srgbClr val="000000"/>
                </a:solidFill>
                <a:latin typeface="TT Drugs" panose="020B0604020202020204" charset="-52"/>
              </a:rPr>
              <a:t>В соответствии с Региональным инвестиционным стандартом (2.0), утвержденным приказом Минэкономразвития России от 30 сентября 2021 г. № 591 «О системе поддержки новых инвестиционных проектов в субъектах Российской Федерации (Региональный инвестиционный стандарт)» Агентство является специализированной организацией по работе с инвестпроектам и их сопровождению на территории Краснодарского края</a:t>
            </a:r>
          </a:p>
          <a:p>
            <a:endParaRPr lang="ru-RU" sz="2400" dirty="0">
              <a:solidFill>
                <a:srgbClr val="000000"/>
              </a:solidFill>
              <a:latin typeface="TT Drugs" panose="020B0604020202020204" charset="-52"/>
            </a:endParaRPr>
          </a:p>
          <a:p>
            <a:endParaRPr lang="ru-RU" sz="2400" dirty="0">
              <a:latin typeface="TT Drugs" panose="020B0604020202020204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226CC5-45FF-D105-5088-F8546FDA58D6}"/>
              </a:ext>
            </a:extLst>
          </p:cNvPr>
          <p:cNvSpPr txBox="1"/>
          <p:nvPr/>
        </p:nvSpPr>
        <p:spPr>
          <a:xfrm>
            <a:off x="2196084" y="8854169"/>
            <a:ext cx="8674279" cy="919401"/>
          </a:xfrm>
          <a:prstGeom prst="roundRect">
            <a:avLst/>
          </a:prstGeom>
          <a:noFill/>
          <a:ln w="3175">
            <a:solidFill>
              <a:srgbClr val="0101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spc="-2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T Drugs" panose="020B0604020202020204" charset="-52"/>
              </a:rPr>
              <a:t>бесплатное</a:t>
            </a:r>
            <a:r>
              <a:rPr lang="ru-RU" sz="2400" spc="-2" dirty="0">
                <a:solidFill>
                  <a:srgbClr val="000000"/>
                </a:solidFill>
                <a:latin typeface="TT Drugs" panose="020B0604020202020204" charset="-52"/>
              </a:rPr>
              <a:t> содействие в реализации инвестпроектов по принципу «одного окна»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469B45-A4DE-6C69-C29F-C756052AE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CA213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1" y="8532340"/>
            <a:ext cx="1282335" cy="12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296" y="-358260"/>
            <a:ext cx="19114591" cy="10770604"/>
          </a:xfrm>
          <a:custGeom>
            <a:avLst/>
            <a:gdLst/>
            <a:ahLst/>
            <a:cxnLst/>
            <a:rect l="l" t="t" r="r" b="b"/>
            <a:pathLst>
              <a:path w="19114591" h="10770604">
                <a:moveTo>
                  <a:pt x="0" y="0"/>
                </a:moveTo>
                <a:lnTo>
                  <a:pt x="19114591" y="0"/>
                </a:lnTo>
                <a:lnTo>
                  <a:pt x="19114591" y="10770604"/>
                </a:lnTo>
                <a:lnTo>
                  <a:pt x="0" y="10770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7440" y="561708"/>
            <a:ext cx="15701085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УСЛУГИ АГЕНТСТВА ПО </a:t>
            </a:r>
          </a:p>
          <a:p>
            <a:pPr>
              <a:lnSpc>
                <a:spcPts val="6720"/>
              </a:lnSpc>
            </a:pP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ПРИВЛЕЧЕНИЮ ИНВЕСТИЦИЙ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56729" y="5027042"/>
            <a:ext cx="3706334" cy="42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7"/>
              </a:lnSpc>
            </a:pPr>
            <a:r>
              <a:rPr lang="en-US" sz="2651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651">
                <a:solidFill>
                  <a:srgbClr val="111830"/>
                </a:solidFill>
                <a:latin typeface="TT Drugs Bold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40B34-FD8B-1464-E1F2-E12BB9A9349C}"/>
              </a:ext>
            </a:extLst>
          </p:cNvPr>
          <p:cNvSpPr txBox="1"/>
          <p:nvPr/>
        </p:nvSpPr>
        <p:spPr>
          <a:xfrm>
            <a:off x="7095580" y="3591190"/>
            <a:ext cx="4246131" cy="33855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era Pro Medium" panose="00000600000000000000" pitchFamily="2" charset="0"/>
                <a:cs typeface="Arial"/>
              </a:rPr>
              <a:t>Региональный инвестиционный стандарт 2.0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1DCD1F-61A3-1C93-51A3-A474F0BFA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sp>
        <p:nvSpPr>
          <p:cNvPr id="32" name="object 14">
            <a:extLst>
              <a:ext uri="{FF2B5EF4-FFF2-40B4-BE49-F238E27FC236}">
                <a16:creationId xmlns:a16="http://schemas.microsoft.com/office/drawing/2014/main" id="{B2304D7E-841B-326C-84E5-86E99C1DBFC8}"/>
              </a:ext>
            </a:extLst>
          </p:cNvPr>
          <p:cNvSpPr txBox="1"/>
          <p:nvPr/>
        </p:nvSpPr>
        <p:spPr>
          <a:xfrm>
            <a:off x="13716084" y="3986009"/>
            <a:ext cx="256745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chemeClr val="bg1"/>
                </a:solidFill>
                <a:latin typeface="Cera Pro Medium" panose="00000600000000000000" pitchFamily="2" charset="0"/>
                <a:cs typeface="Arial"/>
              </a:rPr>
              <a:t>Агентство по привлечению инвестиций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2088BAD-3996-867B-1A86-518BFB918A19}"/>
              </a:ext>
            </a:extLst>
          </p:cNvPr>
          <p:cNvSpPr/>
          <p:nvPr/>
        </p:nvSpPr>
        <p:spPr>
          <a:xfrm>
            <a:off x="10744200" y="3065950"/>
            <a:ext cx="6279148" cy="6582614"/>
          </a:xfrm>
          <a:prstGeom prst="roundRect">
            <a:avLst>
              <a:gd name="adj" fmla="val 4674"/>
            </a:avLst>
          </a:prstGeom>
          <a:solidFill>
            <a:srgbClr val="111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CB2CFBE0-E6F5-0762-76DE-BD502EFC2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7031" y="4798899"/>
            <a:ext cx="5931262" cy="186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0330" tIns="80166" rIns="160330" bIns="80166">
            <a:spAutoFit/>
          </a:bodyPr>
          <a:lstStyle/>
          <a:p>
            <a:pPr algn="ctr" defTabSz="800100">
              <a:lnSpc>
                <a:spcPts val="2200"/>
              </a:lnSpc>
            </a:pPr>
            <a:r>
              <a:rPr lang="ru-RU" sz="2400" spc="12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Цель – содействие в реализации </a:t>
            </a:r>
          </a:p>
          <a:p>
            <a:pPr algn="ctr" defTabSz="800100">
              <a:lnSpc>
                <a:spcPts val="2200"/>
              </a:lnSpc>
            </a:pPr>
            <a:r>
              <a:rPr lang="ru-RU" sz="2400" spc="12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инвестиционных проектов, в том числе находящихся в стадии планирования и разработки субъектами МСП на территории </a:t>
            </a:r>
          </a:p>
          <a:p>
            <a:pPr algn="ctr" defTabSz="800100">
              <a:lnSpc>
                <a:spcPts val="2200"/>
              </a:lnSpc>
            </a:pPr>
            <a:r>
              <a:rPr lang="ru-RU" sz="2400" spc="12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Краснодарского края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3B3B6355-2F6A-342C-E8DA-4B9FB525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017" y="7999300"/>
            <a:ext cx="5601862" cy="142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0330" tIns="80166" rIns="160330" bIns="80166">
            <a:spAutoFit/>
          </a:bodyPr>
          <a:lstStyle/>
          <a:p>
            <a:pPr algn="ctr" defTabSz="800100">
              <a:lnSpc>
                <a:spcPct val="85000"/>
              </a:lnSpc>
            </a:pPr>
            <a:r>
              <a:rPr lang="ru-RU" sz="2400" spc="16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Услуга представляет собой </a:t>
            </a:r>
          </a:p>
          <a:p>
            <a:pPr algn="ctr" defTabSz="800100">
              <a:lnSpc>
                <a:spcPct val="85000"/>
              </a:lnSpc>
            </a:pPr>
            <a:r>
              <a:rPr lang="ru-RU" sz="2400" spc="16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специализированный формат </a:t>
            </a:r>
          </a:p>
          <a:p>
            <a:pPr algn="ctr" defTabSz="800100">
              <a:lnSpc>
                <a:spcPct val="85000"/>
              </a:lnSpc>
            </a:pPr>
            <a:r>
              <a:rPr lang="ru-RU" sz="2400" spc="16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комплексного сопровождения </a:t>
            </a:r>
          </a:p>
          <a:p>
            <a:pPr algn="ctr" defTabSz="800100">
              <a:lnSpc>
                <a:spcPct val="85000"/>
              </a:lnSpc>
            </a:pPr>
            <a:r>
              <a:rPr lang="ru-RU" sz="2400" spc="160" dirty="0">
                <a:solidFill>
                  <a:schemeClr val="bg1"/>
                </a:solidFill>
                <a:latin typeface="Cera Pro Medium" panose="00000600000000000000" pitchFamily="2" charset="0"/>
                <a:ea typeface="Roboto Black"/>
                <a:cs typeface="Arial" panose="020B0604020202020204" pitchFamily="34" charset="0"/>
              </a:rPr>
              <a:t>развития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368FB-DCF9-7F33-514F-68E30AF4C5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528" y="3392726"/>
            <a:ext cx="1256268" cy="12537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CC90C-6F37-A0FD-FC63-088733061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265" y="6743031"/>
            <a:ext cx="1253774" cy="1256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EEB2A-FE38-F636-D7C6-0956D422C0D5}"/>
              </a:ext>
            </a:extLst>
          </p:cNvPr>
          <p:cNvSpPr txBox="1"/>
          <p:nvPr/>
        </p:nvSpPr>
        <p:spPr>
          <a:xfrm>
            <a:off x="1412978" y="3987048"/>
            <a:ext cx="7107501" cy="123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spc="80" dirty="0">
                <a:latin typeface="TT Drugs" panose="020B0604020202020204" charset="-52"/>
              </a:rPr>
              <a:t>В рамках утвержденного стандарта </a:t>
            </a:r>
          </a:p>
          <a:p>
            <a:pPr algn="ctr">
              <a:lnSpc>
                <a:spcPts val="2200"/>
              </a:lnSpc>
            </a:pPr>
            <a:r>
              <a:rPr lang="ru-RU" sz="2400" spc="80" dirty="0">
                <a:latin typeface="TT Drugs" panose="020B0604020202020204" charset="-52"/>
              </a:rPr>
              <a:t>по работе с инвесторами оказывает </a:t>
            </a:r>
          </a:p>
          <a:p>
            <a:pPr algn="ctr">
              <a:lnSpc>
                <a:spcPts val="2200"/>
              </a:lnSpc>
            </a:pPr>
            <a:r>
              <a:rPr lang="ru-RU" sz="2400" spc="80" dirty="0">
                <a:latin typeface="TT Drugs" panose="020B0604020202020204" charset="-52"/>
              </a:rPr>
              <a:t>сопровождение инвестиционных </a:t>
            </a:r>
          </a:p>
          <a:p>
            <a:pPr algn="ctr">
              <a:lnSpc>
                <a:spcPts val="2200"/>
              </a:lnSpc>
            </a:pPr>
            <a:r>
              <a:rPr lang="ru-RU" sz="2400" spc="80" dirty="0">
                <a:latin typeface="TT Drugs" panose="020B0604020202020204" charset="-52"/>
              </a:rPr>
              <a:t>проектов по направлениям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390A4-44A9-B407-E855-687E57EA2426}"/>
              </a:ext>
            </a:extLst>
          </p:cNvPr>
          <p:cNvSpPr txBox="1"/>
          <p:nvPr/>
        </p:nvSpPr>
        <p:spPr>
          <a:xfrm>
            <a:off x="2349962" y="2991506"/>
            <a:ext cx="5226195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spc="100" dirty="0">
                <a:latin typeface="TT Drugs" panose="020B0604020202020204" charset="-52"/>
              </a:rPr>
              <a:t>АГЕНТСТВО ПО ПРИВЛЕЧЕНИЮ </a:t>
            </a:r>
          </a:p>
          <a:p>
            <a:pPr algn="ctr">
              <a:lnSpc>
                <a:spcPts val="2200"/>
              </a:lnSpc>
            </a:pPr>
            <a:r>
              <a:rPr lang="ru-RU" sz="2000" spc="100" dirty="0">
                <a:latin typeface="TT Drugs" panose="020B0604020202020204" charset="-52"/>
              </a:rPr>
              <a:t>ИНВЕСТИЦИЙ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71F0C-8E39-FC4B-40B5-BDEE15752FF6}"/>
              </a:ext>
            </a:extLst>
          </p:cNvPr>
          <p:cNvSpPr txBox="1"/>
          <p:nvPr/>
        </p:nvSpPr>
        <p:spPr>
          <a:xfrm>
            <a:off x="-559152" y="9384744"/>
            <a:ext cx="7772398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200" dirty="0">
                <a:latin typeface="Cera Pro Medium" panose="00000600000000000000" pitchFamily="2" charset="0"/>
              </a:rPr>
              <a:t>ОРГАНИЗАЦИОННОЕ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9A07C-7BA1-5E8E-2230-D80A6590B30D}"/>
              </a:ext>
            </a:extLst>
          </p:cNvPr>
          <p:cNvSpPr txBox="1"/>
          <p:nvPr/>
        </p:nvSpPr>
        <p:spPr>
          <a:xfrm>
            <a:off x="3532088" y="9353157"/>
            <a:ext cx="6096000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200" dirty="0">
                <a:latin typeface="Cera Pro Medium" panose="00000600000000000000" pitchFamily="2" charset="0"/>
              </a:rPr>
              <a:t>КОНСУЛЬТАЦИОННОЕ</a:t>
            </a: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5770C4F1-BD31-0DB7-2BBB-0E00C6A05676}"/>
              </a:ext>
            </a:extLst>
          </p:cNvPr>
          <p:cNvSpPr/>
          <p:nvPr/>
        </p:nvSpPr>
        <p:spPr>
          <a:xfrm>
            <a:off x="1683781" y="5798176"/>
            <a:ext cx="3444094" cy="3446230"/>
          </a:xfrm>
          <a:prstGeom prst="flowChartConnector">
            <a:avLst/>
          </a:prstGeom>
          <a:solidFill>
            <a:srgbClr val="282F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F6D48E2B-8247-3B13-C835-86866CB472EF}"/>
              </a:ext>
            </a:extLst>
          </p:cNvPr>
          <p:cNvSpPr/>
          <p:nvPr/>
        </p:nvSpPr>
        <p:spPr>
          <a:xfrm>
            <a:off x="4859676" y="5813634"/>
            <a:ext cx="3377304" cy="3446230"/>
          </a:xfrm>
          <a:prstGeom prst="flowChartConnector">
            <a:avLst/>
          </a:prstGeom>
          <a:solidFill>
            <a:srgbClr val="282F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6C17FA-34CA-A06F-0933-165128886A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1118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88" y="4683838"/>
            <a:ext cx="856352" cy="16701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2C3F39-A4B3-8684-F4DC-AD66D7FA99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11183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55" flipH="1">
            <a:off x="7862914" y="4651962"/>
            <a:ext cx="856352" cy="16701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BC5B31-3BBB-4AA2-0E12-D44F6E4473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93" y="6703421"/>
            <a:ext cx="1388990" cy="13153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62B54C6-AE57-0E64-90AF-4B61B36493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65" y="6901077"/>
            <a:ext cx="1061046" cy="1058612"/>
          </a:xfrm>
          <a:prstGeom prst="rect">
            <a:avLst/>
          </a:prstGeom>
        </p:spPr>
      </p:pic>
      <p:sp>
        <p:nvSpPr>
          <p:cNvPr id="25" name="AutoShape 5">
            <a:extLst>
              <a:ext uri="{FF2B5EF4-FFF2-40B4-BE49-F238E27FC236}">
                <a16:creationId xmlns:a16="http://schemas.microsoft.com/office/drawing/2014/main" id="{F65694A7-C80B-E5CC-3DA0-C983C3B761FB}"/>
              </a:ext>
            </a:extLst>
          </p:cNvPr>
          <p:cNvSpPr/>
          <p:nvPr/>
        </p:nvSpPr>
        <p:spPr>
          <a:xfrm rot="5400000">
            <a:off x="6154919" y="6353968"/>
            <a:ext cx="6282962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097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296" y="-358260"/>
            <a:ext cx="19114591" cy="10770604"/>
          </a:xfrm>
          <a:custGeom>
            <a:avLst/>
            <a:gdLst/>
            <a:ahLst/>
            <a:cxnLst/>
            <a:rect l="l" t="t" r="r" b="b"/>
            <a:pathLst>
              <a:path w="19114591" h="10770604">
                <a:moveTo>
                  <a:pt x="0" y="0"/>
                </a:moveTo>
                <a:lnTo>
                  <a:pt x="19114591" y="0"/>
                </a:lnTo>
                <a:lnTo>
                  <a:pt x="19114591" y="10770604"/>
                </a:lnTo>
                <a:lnTo>
                  <a:pt x="0" y="10770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7440" y="561708"/>
            <a:ext cx="15701085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ГАРАНТИРОВАННЫЕ</a:t>
            </a:r>
            <a:r>
              <a:rPr lang="ru-RU" sz="5600" dirty="0">
                <a:solidFill>
                  <a:srgbClr val="111830"/>
                </a:solidFill>
                <a:latin typeface="Cormorant Garamond Bold"/>
              </a:rPr>
              <a:t> </a:t>
            </a: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ПРЕИМУЩЕСТВА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56729" y="5027042"/>
            <a:ext cx="3706334" cy="42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7"/>
              </a:lnSpc>
            </a:pPr>
            <a:r>
              <a:rPr lang="en-US" sz="2651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651">
                <a:solidFill>
                  <a:srgbClr val="111830"/>
                </a:solidFill>
                <a:latin typeface="TT Drugs Bold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40B34-FD8B-1464-E1F2-E12BB9A9349C}"/>
              </a:ext>
            </a:extLst>
          </p:cNvPr>
          <p:cNvSpPr txBox="1"/>
          <p:nvPr/>
        </p:nvSpPr>
        <p:spPr>
          <a:xfrm>
            <a:off x="7095580" y="3591190"/>
            <a:ext cx="4246131" cy="33855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era Pro Medium" panose="00000600000000000000" pitchFamily="2" charset="0"/>
                <a:cs typeface="Arial"/>
              </a:rPr>
              <a:t>Региональный инвестиционный стандарт 2.0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1DCD1F-61A3-1C93-51A3-A474F0BFA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sp>
        <p:nvSpPr>
          <p:cNvPr id="32" name="object 14">
            <a:extLst>
              <a:ext uri="{FF2B5EF4-FFF2-40B4-BE49-F238E27FC236}">
                <a16:creationId xmlns:a16="http://schemas.microsoft.com/office/drawing/2014/main" id="{B2304D7E-841B-326C-84E5-86E99C1DBFC8}"/>
              </a:ext>
            </a:extLst>
          </p:cNvPr>
          <p:cNvSpPr txBox="1"/>
          <p:nvPr/>
        </p:nvSpPr>
        <p:spPr>
          <a:xfrm>
            <a:off x="13716084" y="3986009"/>
            <a:ext cx="256745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chemeClr val="bg1"/>
                </a:solidFill>
                <a:latin typeface="Cera Pro Medium" panose="00000600000000000000" pitchFamily="2" charset="0"/>
                <a:cs typeface="Arial"/>
              </a:rPr>
              <a:t>Агентство по привлечению инвестиций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76E08B20-BBF9-9EAC-12A9-6554A1315120}"/>
              </a:ext>
            </a:extLst>
          </p:cNvPr>
          <p:cNvSpPr/>
          <p:nvPr/>
        </p:nvSpPr>
        <p:spPr>
          <a:xfrm>
            <a:off x="1371600" y="2890886"/>
            <a:ext cx="5645972" cy="5645972"/>
          </a:xfrm>
          <a:prstGeom prst="flowChartConnector">
            <a:avLst/>
          </a:prstGeom>
          <a:solidFill>
            <a:srgbClr val="11183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1ABBBD2F-F6FB-ED90-760B-7AFADF250B76}"/>
              </a:ext>
            </a:extLst>
          </p:cNvPr>
          <p:cNvSpPr/>
          <p:nvPr/>
        </p:nvSpPr>
        <p:spPr>
          <a:xfrm>
            <a:off x="6320134" y="2870426"/>
            <a:ext cx="5645972" cy="5645972"/>
          </a:xfrm>
          <a:prstGeom prst="flowChartConnector">
            <a:avLst/>
          </a:prstGeom>
          <a:solidFill>
            <a:srgbClr val="11183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7D5714F5-650C-3F9F-E162-93F766CB2E7B}"/>
              </a:ext>
            </a:extLst>
          </p:cNvPr>
          <p:cNvSpPr/>
          <p:nvPr/>
        </p:nvSpPr>
        <p:spPr>
          <a:xfrm>
            <a:off x="11270428" y="2907128"/>
            <a:ext cx="5645972" cy="5645972"/>
          </a:xfrm>
          <a:prstGeom prst="flowChartConnector">
            <a:avLst/>
          </a:prstGeom>
          <a:solidFill>
            <a:srgbClr val="11183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64012-DAD8-B1FB-074F-A72B47AAF78D}"/>
              </a:ext>
            </a:extLst>
          </p:cNvPr>
          <p:cNvSpPr txBox="1"/>
          <p:nvPr/>
        </p:nvSpPr>
        <p:spPr>
          <a:xfrm>
            <a:off x="3076649" y="4341221"/>
            <a:ext cx="33700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lang="ru-RU" sz="2100" dirty="0">
                <a:latin typeface="TT Drugs" panose="020B0604020202020204" charset="-52"/>
                <a:cs typeface="Arial"/>
              </a:rPr>
              <a:t>ГОСПОДДЕРЖКА</a:t>
            </a: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A17183D8-5311-E89F-257F-EB5EF7A3361F}"/>
              </a:ext>
            </a:extLst>
          </p:cNvPr>
          <p:cNvSpPr txBox="1"/>
          <p:nvPr/>
        </p:nvSpPr>
        <p:spPr>
          <a:xfrm>
            <a:off x="1954655" y="5079058"/>
            <a:ext cx="4619311" cy="2210862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СОДЕЙСТВИЕ В ПОДБОРЕ ФИНАНСОВЫХ И НЕФИНАНСОВЫХ ИНСТРУМЕНТОВ,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ПРЕДЛАГАЕМЫХ ИНФРАСТРУКТУРОЙ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ПОДДЕРЖКИ СМСП;</a:t>
            </a:r>
          </a:p>
          <a:p>
            <a:pPr marL="25400" marR="10160" algn="ctr">
              <a:spcBef>
                <a:spcPts val="200"/>
              </a:spcBef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ИНФОРМИРОВАНИЕ О СУЩЕСТВУЮЩИХ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 МЕРАХ ГОСУДАРСТВЕННОЙ ПОДДЕРЖКИ.</a:t>
            </a:r>
          </a:p>
          <a:p>
            <a:pPr marL="368300" marR="10160" indent="-342900">
              <a:spcBef>
                <a:spcPts val="200"/>
              </a:spcBef>
              <a:buFontTx/>
              <a:buChar char="-"/>
            </a:pPr>
            <a:endParaRPr sz="2000" dirty="0">
              <a:latin typeface="TT Drugs" panose="020B0604020202020204" charset="-52"/>
              <a:cs typeface="Arial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C0C4D1E6-1F2A-090B-B4DD-7EC791382F19}"/>
              </a:ext>
            </a:extLst>
          </p:cNvPr>
          <p:cNvSpPr txBox="1"/>
          <p:nvPr/>
        </p:nvSpPr>
        <p:spPr>
          <a:xfrm>
            <a:off x="11629100" y="4874435"/>
            <a:ext cx="5134900" cy="373435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 algn="ctr">
              <a:spcBef>
                <a:spcPts val="200"/>
              </a:spcBef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ПОДБОР ЗЕМЕЛЬНОГО УЧАСТКА;</a:t>
            </a:r>
            <a:br>
              <a:rPr lang="ru-RU" sz="1600" dirty="0">
                <a:latin typeface="TT Drugs" panose="020B0604020202020204" charset="-52"/>
                <a:cs typeface="Arial"/>
              </a:rPr>
            </a:b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СОДЕЙСТВИЕ В ОФОРМЛЕНИИ </a:t>
            </a: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ЗЕМЕЛЬНО-ПРАВОВОЙ ДОКУМЕНТАЦИИ;</a:t>
            </a:r>
            <a:br>
              <a:rPr lang="ru-RU" sz="1600" dirty="0">
                <a:latin typeface="TT Drugs" panose="020B0604020202020204" charset="-52"/>
                <a:cs typeface="Arial"/>
              </a:rPr>
            </a:b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СОДЕЙСТВИЕ В ЗАКЛЮЧЕНИИ ДОГОВОРОВ ТЕХНОЛОГИЧЕСКОГО ПРИСОЕДИНЕНИЯ </a:t>
            </a: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К СЕТЯМ ИНЖЕНЕРНОГО ОБЕСПЕЧЕНИЯ;</a:t>
            </a: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СОДЕЙСТВИЕ ПРИ ПОЛУЧЕНИИ </a:t>
            </a: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РАЗРЕШЕНИЯ НА СТРОИТЕЛЬСТВО </a:t>
            </a:r>
          </a:p>
          <a:p>
            <a:pPr marL="25400" marR="10160" algn="ctr">
              <a:lnSpc>
                <a:spcPts val="1400"/>
              </a:lnSpc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И НА ВВОД В ЭКСПЛУАТАЦИЮ.</a:t>
            </a:r>
          </a:p>
          <a:p>
            <a:pPr marL="368300" marR="10160" indent="-342900">
              <a:spcBef>
                <a:spcPts val="200"/>
              </a:spcBef>
              <a:buFontTx/>
              <a:buChar char="-"/>
            </a:pPr>
            <a:endParaRPr lang="ru-RU" sz="2000" dirty="0">
              <a:latin typeface="TT Drugs" panose="020B0604020202020204" charset="-52"/>
              <a:cs typeface="Arial"/>
            </a:endParaRPr>
          </a:p>
          <a:p>
            <a:pPr marL="368300" marR="10160" indent="-342900">
              <a:spcBef>
                <a:spcPts val="200"/>
              </a:spcBef>
              <a:buFontTx/>
              <a:buChar char="-"/>
            </a:pPr>
            <a:endParaRPr sz="2000" dirty="0">
              <a:latin typeface="TT Drugs" panose="020B0604020202020204" charset="-52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986011-E7AD-CC90-E165-BD634AF81400}"/>
              </a:ext>
            </a:extLst>
          </p:cNvPr>
          <p:cNvSpPr txBox="1"/>
          <p:nvPr/>
        </p:nvSpPr>
        <p:spPr>
          <a:xfrm>
            <a:off x="12744574" y="4279192"/>
            <a:ext cx="33700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lang="ru-RU" sz="2100" dirty="0">
                <a:latin typeface="TT Drugs" panose="020B0604020202020204" charset="-52"/>
                <a:cs typeface="Arial"/>
              </a:rPr>
              <a:t>ЗЕМЛЯ И РЕСУРСЫ</a:t>
            </a: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0898B6D8-1D7C-B908-8E31-727B557DA1FB}"/>
              </a:ext>
            </a:extLst>
          </p:cNvPr>
          <p:cNvSpPr txBox="1"/>
          <p:nvPr/>
        </p:nvSpPr>
        <p:spPr>
          <a:xfrm>
            <a:off x="6592032" y="4954981"/>
            <a:ext cx="5134902" cy="332398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lang="ru-RU" sz="1600" b="1" dirty="0">
                <a:latin typeface="TT Drugs" panose="020B0604020202020204" charset="-52"/>
                <a:cs typeface="Arial"/>
              </a:rPr>
              <a:t>	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СОДЕЙСТВИЕ В ПОДБОРЕ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ДОПОЛНИТЕЛЬНЫХ ИСТОЧНИКОВ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ФИНАНСИРОВАНИЯ;</a:t>
            </a:r>
          </a:p>
          <a:p>
            <a:pPr marL="368300" marR="10160" indent="-342900" algn="ctr">
              <a:spcBef>
                <a:spcPts val="200"/>
              </a:spcBef>
              <a:buFontTx/>
              <a:buChar char="-"/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368300" marR="10160" indent="-342900" algn="ctr">
              <a:spcBef>
                <a:spcPts val="200"/>
              </a:spcBef>
              <a:buFontTx/>
              <a:buChar char="-"/>
            </a:pPr>
            <a:endParaRPr lang="ru-RU" sz="1600" dirty="0">
              <a:latin typeface="TT Drugs" panose="020B0604020202020204" charset="-52"/>
              <a:cs typeface="Arial"/>
            </a:endParaRP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ИНФОРМИРОВАНИЕ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О СУЩЕСТВУЮЩИХ ФИНАНСОВЫХ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 ИНСТИТУТАХ И ИХ ТРЕБОВАНИЯМ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К ЗАЯВИТЕЛЯМ И ОФОРМЛЕНИЮ </a:t>
            </a:r>
          </a:p>
          <a:p>
            <a:pPr marL="25400" marR="10160" algn="ctr">
              <a:spcBef>
                <a:spcPts val="200"/>
              </a:spcBef>
            </a:pPr>
            <a:r>
              <a:rPr lang="ru-RU" sz="1600" dirty="0">
                <a:latin typeface="TT Drugs" panose="020B0604020202020204" charset="-52"/>
                <a:cs typeface="Arial"/>
              </a:rPr>
              <a:t>ДОКУМЕНТАЦИИ.</a:t>
            </a:r>
          </a:p>
          <a:p>
            <a:pPr marL="368300" marR="10160" indent="-342900">
              <a:spcBef>
                <a:spcPts val="200"/>
              </a:spcBef>
              <a:buFontTx/>
              <a:buChar char="-"/>
            </a:pPr>
            <a:endParaRPr sz="2000" dirty="0">
              <a:latin typeface="TT Drugs" panose="020B0604020202020204" charset="-52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5AF5E5-F377-8E2A-C659-693B29CBC883}"/>
              </a:ext>
            </a:extLst>
          </p:cNvPr>
          <p:cNvSpPr txBox="1"/>
          <p:nvPr/>
        </p:nvSpPr>
        <p:spPr>
          <a:xfrm>
            <a:off x="8302222" y="4291882"/>
            <a:ext cx="33700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lang="ru-RU" sz="2100" dirty="0">
                <a:latin typeface="TT Drugs" panose="020B0604020202020204" charset="-52"/>
                <a:cs typeface="Arial"/>
              </a:rPr>
              <a:t>ФИНАНСЫ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CB1EFB-376A-782D-674C-4B23A60B3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86" y="3213774"/>
            <a:ext cx="1069428" cy="1069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A4074C-05A9-0801-5552-C31948B0A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32" y="3213774"/>
            <a:ext cx="1069428" cy="106942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ED4F160-96B7-6E3F-5F66-C1DA47990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820" y="3225753"/>
            <a:ext cx="1068712" cy="1069428"/>
          </a:xfrm>
          <a:prstGeom prst="rect">
            <a:avLst/>
          </a:prstGeom>
        </p:spPr>
      </p:pic>
      <p:sp>
        <p:nvSpPr>
          <p:cNvPr id="36" name="AutoShape 11">
            <a:extLst>
              <a:ext uri="{FF2B5EF4-FFF2-40B4-BE49-F238E27FC236}">
                <a16:creationId xmlns:a16="http://schemas.microsoft.com/office/drawing/2014/main" id="{BD0BB4BC-BF55-6C23-9B92-C0ACFE5CF4AD}"/>
              </a:ext>
            </a:extLst>
          </p:cNvPr>
          <p:cNvSpPr/>
          <p:nvPr/>
        </p:nvSpPr>
        <p:spPr>
          <a:xfrm>
            <a:off x="5337065" y="9483892"/>
            <a:ext cx="7460859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11">
            <a:extLst>
              <a:ext uri="{FF2B5EF4-FFF2-40B4-BE49-F238E27FC236}">
                <a16:creationId xmlns:a16="http://schemas.microsoft.com/office/drawing/2014/main" id="{8BC32782-A825-0B1A-DC6D-95BB0D198D03}"/>
              </a:ext>
            </a:extLst>
          </p:cNvPr>
          <p:cNvSpPr/>
          <p:nvPr/>
        </p:nvSpPr>
        <p:spPr>
          <a:xfrm>
            <a:off x="871442" y="9483892"/>
            <a:ext cx="7460859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66B98B0E-90BA-1D21-A6B5-E1982BD847A5}"/>
              </a:ext>
            </a:extLst>
          </p:cNvPr>
          <p:cNvSpPr/>
          <p:nvPr/>
        </p:nvSpPr>
        <p:spPr>
          <a:xfrm>
            <a:off x="9455541" y="9483892"/>
            <a:ext cx="7460859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195C91F-E553-BB13-9945-C6F58E97A39B}"/>
              </a:ext>
            </a:extLst>
          </p:cNvPr>
          <p:cNvSpPr/>
          <p:nvPr/>
        </p:nvSpPr>
        <p:spPr>
          <a:xfrm>
            <a:off x="4191000" y="6210300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EDEAE63-EE3E-FE45-415B-3470D2075CD6}"/>
              </a:ext>
            </a:extLst>
          </p:cNvPr>
          <p:cNvSpPr/>
          <p:nvPr/>
        </p:nvSpPr>
        <p:spPr>
          <a:xfrm>
            <a:off x="4155278" y="4838700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165EBBE-ED9D-8BF5-7F73-AB61CFAC999F}"/>
              </a:ext>
            </a:extLst>
          </p:cNvPr>
          <p:cNvSpPr/>
          <p:nvPr/>
        </p:nvSpPr>
        <p:spPr>
          <a:xfrm>
            <a:off x="9103522" y="6286500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9CC660-AFDC-3ECB-4B4A-2D302E0AD339}"/>
              </a:ext>
            </a:extLst>
          </p:cNvPr>
          <p:cNvSpPr/>
          <p:nvPr/>
        </p:nvSpPr>
        <p:spPr>
          <a:xfrm>
            <a:off x="9067800" y="4914900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D76BBE4-A271-1A8A-ACA5-E779E1CDB066}"/>
              </a:ext>
            </a:extLst>
          </p:cNvPr>
          <p:cNvSpPr/>
          <p:nvPr/>
        </p:nvSpPr>
        <p:spPr>
          <a:xfrm>
            <a:off x="14061278" y="6271644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9727475-9F97-810F-6BE6-D08775C10862}"/>
              </a:ext>
            </a:extLst>
          </p:cNvPr>
          <p:cNvSpPr/>
          <p:nvPr/>
        </p:nvSpPr>
        <p:spPr>
          <a:xfrm>
            <a:off x="14020800" y="4762500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31CED84-D078-5910-2BE0-A444C3137B2B}"/>
              </a:ext>
            </a:extLst>
          </p:cNvPr>
          <p:cNvSpPr/>
          <p:nvPr/>
        </p:nvSpPr>
        <p:spPr>
          <a:xfrm>
            <a:off x="14020800" y="5417668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A139293-9D66-6463-6EA2-A262EC300632}"/>
              </a:ext>
            </a:extLst>
          </p:cNvPr>
          <p:cNvSpPr/>
          <p:nvPr/>
        </p:nvSpPr>
        <p:spPr>
          <a:xfrm>
            <a:off x="14061278" y="7094068"/>
            <a:ext cx="111922" cy="130985"/>
          </a:xfrm>
          <a:prstGeom prst="ellipse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6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41282">
            <a:off x="-7712532" y="-1384105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39" y="0"/>
                </a:lnTo>
                <a:lnTo>
                  <a:pt x="19635939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141282">
            <a:off x="4930916" y="1795355"/>
            <a:ext cx="23550584" cy="10379155"/>
          </a:xfrm>
          <a:custGeom>
            <a:avLst/>
            <a:gdLst/>
            <a:ahLst/>
            <a:cxnLst/>
            <a:rect l="l" t="t" r="r" b="b"/>
            <a:pathLst>
              <a:path w="20088249" h="7295895">
                <a:moveTo>
                  <a:pt x="0" y="0"/>
                </a:moveTo>
                <a:lnTo>
                  <a:pt x="20088249" y="0"/>
                </a:lnTo>
                <a:lnTo>
                  <a:pt x="20088249" y="7295895"/>
                </a:lnTo>
                <a:lnTo>
                  <a:pt x="0" y="729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485794" y="2559188"/>
            <a:ext cx="10155804" cy="6706894"/>
            <a:chOff x="1159173" y="-47625"/>
            <a:chExt cx="13541072" cy="8942525"/>
          </a:xfrm>
        </p:grpSpPr>
        <p:sp>
          <p:nvSpPr>
            <p:cNvPr id="5" name="TextBox 5"/>
            <p:cNvSpPr txBox="1"/>
            <p:nvPr/>
          </p:nvSpPr>
          <p:spPr>
            <a:xfrm>
              <a:off x="11505530" y="1565380"/>
              <a:ext cx="3194715" cy="948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</a:pPr>
              <a:r>
                <a:rPr lang="en-US" sz="2050" dirty="0" err="1">
                  <a:solidFill>
                    <a:srgbClr val="111830"/>
                  </a:solidFill>
                  <a:latin typeface="TT Drugs Bold"/>
                </a:rPr>
                <a:t>Промышленность</a:t>
              </a:r>
              <a:endParaRPr lang="en-US" sz="2050" dirty="0">
                <a:solidFill>
                  <a:srgbClr val="111830"/>
                </a:solidFill>
                <a:latin typeface="TT Drugs Bold"/>
              </a:endParaRPr>
            </a:p>
            <a:p>
              <a:pPr algn="ctr">
                <a:lnSpc>
                  <a:spcPts val="2870"/>
                </a:lnSpc>
              </a:pPr>
              <a:r>
                <a:rPr lang="en-US" sz="2050" dirty="0">
                  <a:solidFill>
                    <a:srgbClr val="111830"/>
                  </a:solidFill>
                  <a:latin typeface="TT Drugs Bold"/>
                </a:rPr>
                <a:t>29%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3585" y="7946355"/>
              <a:ext cx="1283891" cy="948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</a:pPr>
              <a:r>
                <a:rPr lang="en-US" sz="2050" dirty="0" err="1">
                  <a:solidFill>
                    <a:srgbClr val="111830"/>
                  </a:solidFill>
                  <a:latin typeface="TT Drugs Bold"/>
                </a:rPr>
                <a:t>Туризм</a:t>
              </a:r>
              <a:endParaRPr lang="en-US" sz="2050" dirty="0">
                <a:solidFill>
                  <a:srgbClr val="111830"/>
                </a:solidFill>
                <a:latin typeface="TT Drugs Bold"/>
              </a:endParaRPr>
            </a:p>
            <a:p>
              <a:pPr algn="ctr">
                <a:lnSpc>
                  <a:spcPts val="2870"/>
                </a:lnSpc>
              </a:pPr>
              <a:r>
                <a:rPr lang="en-US" sz="2050" dirty="0">
                  <a:solidFill>
                    <a:srgbClr val="111830"/>
                  </a:solidFill>
                  <a:latin typeface="TT Drugs Bold"/>
                </a:rPr>
                <a:t>25%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59322" y="6780451"/>
              <a:ext cx="754596" cy="948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</a:pPr>
              <a:r>
                <a:rPr lang="en-US" sz="2050">
                  <a:solidFill>
                    <a:srgbClr val="111830"/>
                  </a:solidFill>
                  <a:latin typeface="TT Drugs Bold"/>
                </a:rPr>
                <a:t>АПК</a:t>
              </a:r>
            </a:p>
            <a:p>
              <a:pPr algn="ctr">
                <a:lnSpc>
                  <a:spcPts val="2870"/>
                </a:lnSpc>
              </a:pPr>
              <a:r>
                <a:rPr lang="en-US" sz="2050">
                  <a:solidFill>
                    <a:srgbClr val="111830"/>
                  </a:solidFill>
                  <a:latin typeface="TT Drugs Bold"/>
                </a:rPr>
                <a:t>24%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847088" y="-47625"/>
              <a:ext cx="1816216" cy="948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</a:pPr>
              <a:r>
                <a:rPr lang="en-US" sz="2050">
                  <a:solidFill>
                    <a:srgbClr val="111830"/>
                  </a:solidFill>
                  <a:latin typeface="TT Drugs Bold"/>
                </a:rPr>
                <a:t>Спорт и IT</a:t>
              </a:r>
            </a:p>
            <a:p>
              <a:pPr algn="ctr">
                <a:lnSpc>
                  <a:spcPts val="2870"/>
                </a:lnSpc>
              </a:pPr>
              <a:r>
                <a:rPr lang="en-US" sz="2050">
                  <a:solidFill>
                    <a:srgbClr val="111830"/>
                  </a:solidFill>
                  <a:latin typeface="TT Drugs Bold"/>
                </a:rPr>
                <a:t>12%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59173" y="2092979"/>
              <a:ext cx="4387635" cy="1444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</a:pPr>
              <a:r>
                <a:rPr lang="en-US" sz="2050" dirty="0" err="1">
                  <a:solidFill>
                    <a:srgbClr val="111830"/>
                  </a:solidFill>
                  <a:latin typeface="TT Drugs Bold"/>
                </a:rPr>
                <a:t>Потребительская</a:t>
              </a:r>
              <a:r>
                <a:rPr lang="en-US" sz="2050" dirty="0">
                  <a:solidFill>
                    <a:srgbClr val="111830"/>
                  </a:solidFill>
                  <a:latin typeface="TT Drugs Bold"/>
                </a:rPr>
                <a:t> </a:t>
              </a:r>
              <a:endParaRPr lang="ru-RU" sz="2050" dirty="0">
                <a:solidFill>
                  <a:srgbClr val="111830"/>
                </a:solidFill>
                <a:latin typeface="TT Drugs Bold"/>
              </a:endParaRPr>
            </a:p>
            <a:p>
              <a:pPr algn="ctr">
                <a:lnSpc>
                  <a:spcPts val="2870"/>
                </a:lnSpc>
              </a:pPr>
              <a:r>
                <a:rPr lang="en-US" sz="2050" dirty="0" err="1">
                  <a:solidFill>
                    <a:srgbClr val="111830"/>
                  </a:solidFill>
                  <a:latin typeface="TT Drugs Bold"/>
                </a:rPr>
                <a:t>сфера</a:t>
              </a:r>
              <a:endParaRPr lang="en-US" sz="2050" dirty="0">
                <a:solidFill>
                  <a:srgbClr val="111830"/>
                </a:solidFill>
                <a:latin typeface="TT Drugs Bold"/>
              </a:endParaRPr>
            </a:p>
            <a:p>
              <a:pPr algn="ctr">
                <a:lnSpc>
                  <a:spcPts val="2870"/>
                </a:lnSpc>
              </a:pPr>
              <a:r>
                <a:rPr lang="en-US" sz="2050" dirty="0">
                  <a:solidFill>
                    <a:srgbClr val="111830"/>
                  </a:solidFill>
                  <a:latin typeface="TT Drugs Bold"/>
                </a:rPr>
                <a:t>10%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540342" y="852277"/>
              <a:ext cx="7859808" cy="7859808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332580" cy="1646921"/>
              </a:xfrm>
              <a:custGeom>
                <a:avLst/>
                <a:gdLst/>
                <a:ahLst/>
                <a:cxnLst/>
                <a:rect l="l" t="t" r="r" b="b"/>
                <a:pathLst>
                  <a:path w="1332580" h="1646921">
                    <a:moveTo>
                      <a:pt x="0" y="0"/>
                    </a:moveTo>
                    <a:cubicBezTo>
                      <a:pt x="403662" y="0"/>
                      <a:pt x="783284" y="191896"/>
                      <a:pt x="1022641" y="516936"/>
                    </a:cubicBezTo>
                    <a:cubicBezTo>
                      <a:pt x="1261998" y="841976"/>
                      <a:pt x="1332580" y="1261447"/>
                      <a:pt x="1212778" y="1646921"/>
                    </a:cubicBezTo>
                    <a:lnTo>
                      <a:pt x="606389" y="1458460"/>
                    </a:lnTo>
                    <a:cubicBezTo>
                      <a:pt x="666290" y="1265723"/>
                      <a:pt x="630999" y="1055988"/>
                      <a:pt x="511321" y="893468"/>
                    </a:cubicBezTo>
                    <a:cubicBezTo>
                      <a:pt x="391642" y="730948"/>
                      <a:pt x="201831" y="635000"/>
                      <a:pt x="0" y="635000"/>
                    </a:cubicBezTo>
                    <a:close/>
                  </a:path>
                </a:pathLst>
              </a:custGeom>
              <a:solidFill>
                <a:srgbClr val="DBDCDD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893079" y="1427918"/>
                <a:ext cx="1607022" cy="1158095"/>
              </a:xfrm>
              <a:custGeom>
                <a:avLst/>
                <a:gdLst/>
                <a:ahLst/>
                <a:cxnLst/>
                <a:rect l="l" t="t" r="r" b="b"/>
                <a:pathLst>
                  <a:path w="1607022" h="1158095">
                    <a:moveTo>
                      <a:pt x="1607022" y="157918"/>
                    </a:moveTo>
                    <a:cubicBezTo>
                      <a:pt x="1520517" y="494831"/>
                      <a:pt x="1299610" y="781517"/>
                      <a:pt x="995876" y="951043"/>
                    </a:cubicBezTo>
                    <a:cubicBezTo>
                      <a:pt x="692142" y="1120569"/>
                      <a:pt x="332168" y="1158095"/>
                      <a:pt x="0" y="1054860"/>
                    </a:cubicBezTo>
                    <a:lnTo>
                      <a:pt x="188461" y="448471"/>
                    </a:lnTo>
                    <a:cubicBezTo>
                      <a:pt x="354545" y="500088"/>
                      <a:pt x="534531" y="481325"/>
                      <a:pt x="686398" y="396562"/>
                    </a:cubicBezTo>
                    <a:cubicBezTo>
                      <a:pt x="838265" y="311800"/>
                      <a:pt x="948719" y="168456"/>
                      <a:pt x="991971" y="0"/>
                    </a:cubicBezTo>
                    <a:close/>
                  </a:path>
                </a:pathLst>
              </a:custGeom>
              <a:solidFill>
                <a:srgbClr val="030128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128250" y="969974"/>
                <a:ext cx="1240332" cy="1530127"/>
              </a:xfrm>
              <a:custGeom>
                <a:avLst/>
                <a:gdLst/>
                <a:ahLst/>
                <a:cxnLst/>
                <a:rect l="l" t="t" r="r" b="b"/>
                <a:pathLst>
                  <a:path w="1240332" h="1530127">
                    <a:moveTo>
                      <a:pt x="1082414" y="1530127"/>
                    </a:moveTo>
                    <a:cubicBezTo>
                      <a:pt x="409204" y="1357276"/>
                      <a:pt x="0" y="675372"/>
                      <a:pt x="164198" y="0"/>
                    </a:cubicBezTo>
                    <a:lnTo>
                      <a:pt x="781224" y="150013"/>
                    </a:lnTo>
                    <a:cubicBezTo>
                      <a:pt x="699125" y="487699"/>
                      <a:pt x="903727" y="828651"/>
                      <a:pt x="1240332" y="915076"/>
                    </a:cubicBezTo>
                    <a:close/>
                  </a:path>
                </a:pathLst>
              </a:custGeom>
              <a:solidFill>
                <a:srgbClr val="37333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22495" y="301916"/>
                <a:ext cx="836496" cy="849097"/>
              </a:xfrm>
              <a:custGeom>
                <a:avLst/>
                <a:gdLst/>
                <a:ahLst/>
                <a:cxnLst/>
                <a:rect l="l" t="t" r="r" b="b"/>
                <a:pathLst>
                  <a:path w="836496" h="849097">
                    <a:moveTo>
                      <a:pt x="0" y="730110"/>
                    </a:moveTo>
                    <a:cubicBezTo>
                      <a:pt x="54329" y="445306"/>
                      <a:pt x="204475" y="187666"/>
                      <a:pt x="425487" y="0"/>
                    </a:cubicBezTo>
                    <a:lnTo>
                      <a:pt x="836496" y="484042"/>
                    </a:lnTo>
                    <a:cubicBezTo>
                      <a:pt x="725990" y="577875"/>
                      <a:pt x="650917" y="706695"/>
                      <a:pt x="623753" y="84909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00625" y="0"/>
                <a:ext cx="869311" cy="807105"/>
              </a:xfrm>
              <a:custGeom>
                <a:avLst/>
                <a:gdLst/>
                <a:ahLst/>
                <a:cxnLst/>
                <a:rect l="l" t="t" r="r" b="b"/>
                <a:pathLst>
                  <a:path w="869311" h="807105">
                    <a:moveTo>
                      <a:pt x="0" y="344210"/>
                    </a:moveTo>
                    <a:cubicBezTo>
                      <a:pt x="235440" y="123117"/>
                      <a:pt x="546271" y="32"/>
                      <a:pt x="869248" y="0"/>
                    </a:cubicBezTo>
                    <a:lnTo>
                      <a:pt x="869312" y="635000"/>
                    </a:lnTo>
                    <a:cubicBezTo>
                      <a:pt x="707823" y="635016"/>
                      <a:pt x="552408" y="696559"/>
                      <a:pt x="434688" y="807105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1096548" y="6943854"/>
            <a:ext cx="7125558" cy="289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111830"/>
                </a:solidFill>
                <a:latin typeface="Cormorant Garamond Bold"/>
              </a:rPr>
              <a:t>В ПРОЦЕССЕ СОПРОВОЖДЕНИЯ ПРИМЕНЯЕТСЯ ЭФФЕКТИВНАЯ СИСТЕМА ПРОЕКТНОГО УПРАВЛЕНИЯ, ТРЕБУЕМЫЕ МЕТОДОЛОГИИ, ЦИФРОВЫЕ ТЕХНОЛОГИИ И СТАНДАРТЫ, А ТАКЖЕ АККУМУЛИРУЕМЫЙ НАМИ ПРАКТИЧЕСКИЙ ОПЫТ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u="none" strike="noStrike" dirty="0">
              <a:solidFill>
                <a:srgbClr val="111830"/>
              </a:solidFill>
              <a:latin typeface="Cormorant Garamond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u="none" strike="noStrike" dirty="0">
              <a:solidFill>
                <a:srgbClr val="111830"/>
              </a:solidFill>
              <a:latin typeface="Cormorant Garamo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699" y="1028700"/>
            <a:ext cx="9718691" cy="357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60"/>
              </a:lnSpc>
            </a:pPr>
            <a:r>
              <a:rPr lang="en-US" sz="5000" dirty="0">
                <a:solidFill>
                  <a:srgbClr val="111830"/>
                </a:solidFill>
                <a:latin typeface="Cormorant Garamond Bold"/>
              </a:rPr>
              <a:t>ОТРАСЛЕВАЯ ПРИНАДЛЕЖНОСТЬ </a:t>
            </a: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СОПРОВОЖДАЕМЫХ </a:t>
            </a:r>
            <a:r>
              <a:rPr lang="en-US" sz="5000" dirty="0">
                <a:solidFill>
                  <a:srgbClr val="111830"/>
                </a:solidFill>
                <a:latin typeface="Cormorant Garamond Bold"/>
              </a:rPr>
              <a:t>ПРОЕКТОВ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67C5F6-E94D-EFE1-3FAC-D35E09027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7233A6-1687-9229-BEB7-B474B2A30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11183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437" y="5977909"/>
            <a:ext cx="751782" cy="750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41282">
            <a:off x="-7385961" y="-2537110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87297" y="863845"/>
            <a:ext cx="1570816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ЭКСПЕРТНОЕ СОПРОВОЖДЕНИЕ ПРОЕКТА 24/7</a:t>
            </a:r>
          </a:p>
        </p:txBody>
      </p:sp>
      <p:sp>
        <p:nvSpPr>
          <p:cNvPr id="15" name="Freeform 15"/>
          <p:cNvSpPr/>
          <p:nvPr/>
        </p:nvSpPr>
        <p:spPr>
          <a:xfrm rot="-1033037">
            <a:off x="1614518" y="4130673"/>
            <a:ext cx="19635939" cy="1097690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628CB3-ADC9-258B-4A3E-321ECEA2E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3490B9A8-8B93-823A-5AF1-586709CF3701}"/>
              </a:ext>
            </a:extLst>
          </p:cNvPr>
          <p:cNvSpPr txBox="1"/>
          <p:nvPr/>
        </p:nvSpPr>
        <p:spPr>
          <a:xfrm>
            <a:off x="2208970" y="3469448"/>
            <a:ext cx="5638800" cy="60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6590" marR="10160" indent="-3810">
              <a:lnSpc>
                <a:spcPts val="2200"/>
              </a:lnSpc>
              <a:spcBef>
                <a:spcPts val="190"/>
              </a:spcBef>
            </a:pPr>
            <a:r>
              <a:rPr lang="ru-RU" sz="2400" spc="4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Сопровождение проектов</a:t>
            </a:r>
          </a:p>
          <a:p>
            <a:pPr marL="656590" marR="10160" indent="-3810">
              <a:lnSpc>
                <a:spcPts val="2200"/>
              </a:lnSpc>
              <a:spcBef>
                <a:spcPts val="190"/>
              </a:spcBef>
            </a:pPr>
            <a:r>
              <a:rPr lang="ru-RU" sz="2400" spc="4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в формате одного окна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7167D57-084F-80F3-5C52-1429C9E0F370}"/>
              </a:ext>
            </a:extLst>
          </p:cNvPr>
          <p:cNvSpPr txBox="1"/>
          <p:nvPr/>
        </p:nvSpPr>
        <p:spPr>
          <a:xfrm>
            <a:off x="2276943" y="6543109"/>
            <a:ext cx="5006578" cy="61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6590" marR="10160" indent="-3810">
              <a:lnSpc>
                <a:spcPts val="2400"/>
              </a:lnSpc>
              <a:spcBef>
                <a:spcPts val="19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Уменьшение сроков рассмотрения обращений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5A4CB-E985-81F1-29A8-6A94A0EF3ADC}"/>
              </a:ext>
            </a:extLst>
          </p:cNvPr>
          <p:cNvSpPr txBox="1"/>
          <p:nvPr/>
        </p:nvSpPr>
        <p:spPr>
          <a:xfrm>
            <a:off x="2306773" y="7905435"/>
            <a:ext cx="7455786" cy="166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480" marR="160020" indent="-1270">
              <a:lnSpc>
                <a:spcPts val="1400"/>
              </a:lnSpc>
              <a:spcBef>
                <a:spcPts val="93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Подбор инструментов </a:t>
            </a:r>
          </a:p>
          <a:p>
            <a:pPr marL="538480" marR="160020" indent="-1270">
              <a:lnSpc>
                <a:spcPts val="1400"/>
              </a:lnSpc>
              <a:spcBef>
                <a:spcPts val="93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финансовой и нефинансовой </a:t>
            </a:r>
          </a:p>
          <a:p>
            <a:pPr marL="538480" marR="160020" indent="-1270">
              <a:lnSpc>
                <a:spcPts val="1400"/>
              </a:lnSpc>
              <a:spcBef>
                <a:spcPts val="93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помощи  (безвозмездных </a:t>
            </a:r>
          </a:p>
          <a:p>
            <a:pPr marL="538480" marR="160020" indent="-1270">
              <a:lnSpc>
                <a:spcPts val="1400"/>
              </a:lnSpc>
              <a:spcBef>
                <a:spcPts val="93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услуг) при реализации </a:t>
            </a:r>
          </a:p>
          <a:p>
            <a:pPr marL="538480" marR="160020" indent="-1270">
              <a:lnSpc>
                <a:spcPts val="1400"/>
              </a:lnSpc>
              <a:spcBef>
                <a:spcPts val="93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инвестиционного проекта</a:t>
            </a:r>
            <a:b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</a:br>
            <a:endParaRPr lang="ru-RU" sz="2400" spc="20" dirty="0">
              <a:solidFill>
                <a:srgbClr val="111830"/>
              </a:solidFill>
              <a:latin typeface="TT Drugs" panose="020B0604020202020204" charset="-52"/>
              <a:cs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B052927-C11B-A190-6940-32A5B4C699B7}"/>
              </a:ext>
            </a:extLst>
          </p:cNvPr>
          <p:cNvSpPr txBox="1"/>
          <p:nvPr/>
        </p:nvSpPr>
        <p:spPr>
          <a:xfrm>
            <a:off x="10249398" y="3050611"/>
            <a:ext cx="7663432" cy="1083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6590" marR="10160" indent="-3810">
              <a:lnSpc>
                <a:spcPts val="2000"/>
              </a:lnSpc>
              <a:spcBef>
                <a:spcPts val="190"/>
              </a:spcBef>
            </a:pPr>
            <a:r>
              <a:rPr lang="ru-RU" sz="2400" spc="4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Выстраивание деловых, партнерских </a:t>
            </a:r>
          </a:p>
          <a:p>
            <a:pPr marL="656590" marR="10160" indent="-3810">
              <a:lnSpc>
                <a:spcPts val="2000"/>
              </a:lnSpc>
              <a:spcBef>
                <a:spcPts val="190"/>
              </a:spcBef>
            </a:pPr>
            <a:r>
              <a:rPr lang="ru-RU" sz="2400" spc="4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связей с органами исполнительной </a:t>
            </a:r>
          </a:p>
          <a:p>
            <a:pPr marL="656590" marR="10160" indent="-3810">
              <a:lnSpc>
                <a:spcPts val="2000"/>
              </a:lnSpc>
              <a:spcBef>
                <a:spcPts val="190"/>
              </a:spcBef>
            </a:pPr>
            <a:r>
              <a:rPr lang="ru-RU" sz="2400" spc="4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власти субъекта (рабочие встречи, совещания)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FA8A9-58BE-0F4F-C8B6-5EA49791D431}"/>
              </a:ext>
            </a:extLst>
          </p:cNvPr>
          <p:cNvSpPr txBox="1"/>
          <p:nvPr/>
        </p:nvSpPr>
        <p:spPr>
          <a:xfrm>
            <a:off x="10285148" y="4711427"/>
            <a:ext cx="7257634" cy="11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480" marR="160020" indent="-1270" defTabSz="1828800">
              <a:lnSpc>
                <a:spcPts val="1400"/>
              </a:lnSpc>
              <a:spcBef>
                <a:spcPts val="930"/>
              </a:spcBef>
              <a:defRPr/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Поиск точек роста и развития проекта </a:t>
            </a:r>
          </a:p>
          <a:p>
            <a:pPr marL="538480" marR="160020" indent="-1270" defTabSz="1828800">
              <a:lnSpc>
                <a:spcPts val="1400"/>
              </a:lnSpc>
              <a:spcBef>
                <a:spcPts val="930"/>
              </a:spcBef>
              <a:defRPr/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исходя из экономико-географического </a:t>
            </a:r>
          </a:p>
          <a:p>
            <a:pPr marL="538480" marR="160020" indent="-1270" defTabSz="1828800">
              <a:lnSpc>
                <a:spcPts val="1400"/>
              </a:lnSpc>
              <a:spcBef>
                <a:spcPts val="930"/>
              </a:spcBef>
              <a:defRPr/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положения территории реализации </a:t>
            </a:r>
          </a:p>
          <a:p>
            <a:pPr marL="538480" marR="160020" indent="-1270" defTabSz="1828800">
              <a:lnSpc>
                <a:spcPts val="1400"/>
              </a:lnSpc>
              <a:spcBef>
                <a:spcPts val="930"/>
              </a:spcBef>
              <a:defRPr/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инвестиционного проекта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D22B588F-3459-9978-133F-E4378F49CA89}"/>
              </a:ext>
            </a:extLst>
          </p:cNvPr>
          <p:cNvSpPr txBox="1"/>
          <p:nvPr/>
        </p:nvSpPr>
        <p:spPr>
          <a:xfrm>
            <a:off x="2245897" y="4525507"/>
            <a:ext cx="7455786" cy="131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6590" marR="10160" indent="-3810">
              <a:lnSpc>
                <a:spcPts val="2000"/>
              </a:lnSpc>
              <a:spcBef>
                <a:spcPts val="19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Отсутствие компенсационной составляющей по предоставляемой </a:t>
            </a:r>
          </a:p>
          <a:p>
            <a:pPr marL="656590" marR="10160" indent="-3810">
              <a:lnSpc>
                <a:spcPts val="2000"/>
              </a:lnSpc>
              <a:spcBef>
                <a:spcPts val="190"/>
              </a:spcBef>
            </a:pPr>
            <a:r>
              <a:rPr lang="ru-RU" sz="2400" spc="20" dirty="0">
                <a:solidFill>
                  <a:srgbClr val="111830"/>
                </a:solidFill>
                <a:latin typeface="TT Drugs" panose="020B0604020202020204" charset="-52"/>
                <a:cs typeface="Calibri"/>
              </a:rPr>
              <a:t>услуге со стороны инвестора, сопровождение является полностью бесплатным</a:t>
            </a:r>
            <a:endParaRPr lang="ru-RU" sz="2400" spc="40" dirty="0">
              <a:solidFill>
                <a:srgbClr val="111830"/>
              </a:solidFill>
              <a:latin typeface="TT Drugs" panose="020B0604020202020204" charset="-52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B3AD27-81B5-FD34-B839-66F06344CD6A}"/>
              </a:ext>
            </a:extLst>
          </p:cNvPr>
          <p:cNvSpPr txBox="1"/>
          <p:nvPr/>
        </p:nvSpPr>
        <p:spPr>
          <a:xfrm>
            <a:off x="10813162" y="6484847"/>
            <a:ext cx="7455788" cy="87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</a:rPr>
              <a:t>Разрешения инфраструктурных </a:t>
            </a:r>
          </a:p>
          <a:p>
            <a:pPr>
              <a:lnSpc>
                <a:spcPts val="2000"/>
              </a:lnSpc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</a:rPr>
              <a:t>ограничений в подключении к </a:t>
            </a:r>
          </a:p>
          <a:p>
            <a:pPr>
              <a:lnSpc>
                <a:spcPts val="2000"/>
              </a:lnSpc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</a:rPr>
              <a:t>инженерным сетям, транспортной доступности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D50035-928D-255B-ADED-8A3789890486}"/>
              </a:ext>
            </a:extLst>
          </p:cNvPr>
          <p:cNvSpPr txBox="1"/>
          <p:nvPr/>
        </p:nvSpPr>
        <p:spPr>
          <a:xfrm>
            <a:off x="10842958" y="8232923"/>
            <a:ext cx="6355896" cy="87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</a:rPr>
              <a:t>Подбор всех возможных форм существующих мер государственной поддержки для реализации проекта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84F7939-9A17-DAF0-420C-7BE9034F8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8675" y="4711427"/>
            <a:ext cx="1081358" cy="10820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76C7271-E2C6-3645-7CCC-7FF7136F89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8675" y="6311383"/>
            <a:ext cx="1081358" cy="10813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FD13E-CE5D-EC79-B2F1-2023B7C1F6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9282" y="6311020"/>
            <a:ext cx="1081358" cy="10820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3A0003-DE96-FBCB-3F6C-E171BA5686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1709" y="4711427"/>
            <a:ext cx="1081358" cy="10820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0B050B-A01E-145D-33D5-B51789130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8675" y="8059148"/>
            <a:ext cx="1081358" cy="10820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5BF28D0-BD33-C197-BD67-3A925CCC4D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591" y="8059511"/>
            <a:ext cx="1081358" cy="10813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B7083ED-6AB0-41F8-CCA8-D9C891FF7E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8675" y="3238474"/>
            <a:ext cx="1081358" cy="10820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B46036-1A52-FE68-64A4-BA51E1B642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3660" y="3220093"/>
            <a:ext cx="1081358" cy="1081358"/>
          </a:xfrm>
          <a:prstGeom prst="rect">
            <a:avLst/>
          </a:prstGeom>
        </p:spPr>
      </p:pic>
      <p:sp>
        <p:nvSpPr>
          <p:cNvPr id="33" name="AutoShape 5">
            <a:extLst>
              <a:ext uri="{FF2B5EF4-FFF2-40B4-BE49-F238E27FC236}">
                <a16:creationId xmlns:a16="http://schemas.microsoft.com/office/drawing/2014/main" id="{4DAAF024-624C-8A70-3C04-50D5FD034FBA}"/>
              </a:ext>
            </a:extLst>
          </p:cNvPr>
          <p:cNvSpPr/>
          <p:nvPr/>
        </p:nvSpPr>
        <p:spPr>
          <a:xfrm rot="5400000">
            <a:off x="5674895" y="6172590"/>
            <a:ext cx="6282962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99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41282">
            <a:off x="-6944158" y="-2679332"/>
            <a:ext cx="19635939" cy="8646272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68097" y="527628"/>
            <a:ext cx="1572395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ОБЩАЯ ПРОБЛЕМАТИКА </a:t>
            </a:r>
          </a:p>
          <a:p>
            <a:r>
              <a:rPr lang="ru-RU" sz="5000" dirty="0">
                <a:solidFill>
                  <a:srgbClr val="111830"/>
                </a:solidFill>
                <a:latin typeface="Cormorant Garamond Bold"/>
              </a:rPr>
              <a:t>ИНВЕСТИЦИОННЫХ ПРОЕКТОВ</a:t>
            </a:r>
          </a:p>
        </p:txBody>
      </p:sp>
      <p:sp>
        <p:nvSpPr>
          <p:cNvPr id="15" name="Freeform 15"/>
          <p:cNvSpPr/>
          <p:nvPr/>
        </p:nvSpPr>
        <p:spPr>
          <a:xfrm rot="-1033037">
            <a:off x="2183612" y="7889797"/>
            <a:ext cx="19635939" cy="7131620"/>
          </a:xfrm>
          <a:custGeom>
            <a:avLst/>
            <a:gdLst/>
            <a:ahLst/>
            <a:cxnLst/>
            <a:rect l="l" t="t" r="r" b="b"/>
            <a:pathLst>
              <a:path w="19635939" h="7131620">
                <a:moveTo>
                  <a:pt x="0" y="0"/>
                </a:moveTo>
                <a:lnTo>
                  <a:pt x="19635940" y="0"/>
                </a:lnTo>
                <a:lnTo>
                  <a:pt x="19635940" y="7131620"/>
                </a:lnTo>
                <a:lnTo>
                  <a:pt x="0" y="713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628CB3-ADC9-258B-4A3E-321ECEA2E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9E4CD-65E5-A392-27AE-76F5A1E45669}"/>
              </a:ext>
            </a:extLst>
          </p:cNvPr>
          <p:cNvSpPr txBox="1"/>
          <p:nvPr/>
        </p:nvSpPr>
        <p:spPr>
          <a:xfrm>
            <a:off x="3345796" y="3308917"/>
            <a:ext cx="6084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несоответствие земельно-правовой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и градостроительной документации требованиям инвестиционного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6478C9-20AC-0B17-6D83-1CE5B985EEDE}"/>
              </a:ext>
            </a:extLst>
          </p:cNvPr>
          <p:cNvSpPr txBox="1"/>
          <p:nvPr/>
        </p:nvSpPr>
        <p:spPr>
          <a:xfrm>
            <a:off x="3326746" y="5121879"/>
            <a:ext cx="5785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инфраструктурные ограничения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в подключении к инженерным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сетям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10D219-2B12-BE27-472E-2CFBF7D39E78}"/>
              </a:ext>
            </a:extLst>
          </p:cNvPr>
          <p:cNvSpPr txBox="1"/>
          <p:nvPr/>
        </p:nvSpPr>
        <p:spPr>
          <a:xfrm>
            <a:off x="12089089" y="3182019"/>
            <a:ext cx="5487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высокая стоимость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технологического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присоединения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к инженерным сетям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0EEFED-D50E-AEC0-F7A7-C792DAF5F1C2}"/>
              </a:ext>
            </a:extLst>
          </p:cNvPr>
          <p:cNvSpPr txBox="1"/>
          <p:nvPr/>
        </p:nvSpPr>
        <p:spPr>
          <a:xfrm>
            <a:off x="12089088" y="4962811"/>
            <a:ext cx="48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отсутствие транспортной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доступности к объекту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инвестирования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E5708D-D148-BF78-8096-65B94F552A7B}"/>
              </a:ext>
            </a:extLst>
          </p:cNvPr>
          <p:cNvSpPr txBox="1"/>
          <p:nvPr/>
        </p:nvSpPr>
        <p:spPr>
          <a:xfrm>
            <a:off x="3345796" y="6856933"/>
            <a:ext cx="5951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отсутствие в необходимом объеме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источников финансирования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AEB78-68B6-8547-BC65-65D2B6C372F1}"/>
              </a:ext>
            </a:extLst>
          </p:cNvPr>
          <p:cNvSpPr txBox="1"/>
          <p:nvPr/>
        </p:nvSpPr>
        <p:spPr>
          <a:xfrm>
            <a:off x="12089088" y="6343831"/>
            <a:ext cx="5598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недостаточная проработка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проектной документации </a:t>
            </a:r>
          </a:p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со стороны инвестора, отсутствие коммуникации с органами местного самоуправления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B072C4-DAC0-DE85-9FC6-B8C567A68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8097" y="3396048"/>
            <a:ext cx="1330504" cy="13313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CE183E-3930-9AA4-198C-7FD572230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2413" y="5049264"/>
            <a:ext cx="1331398" cy="13313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B378F4F-6DBC-FC81-DD23-07A54B6F6D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58" y="3391089"/>
            <a:ext cx="1331398" cy="12616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A20D1A-0667-FED6-662A-6EF860DB9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13" y="6665277"/>
            <a:ext cx="1331398" cy="133139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2E2FFE7-6916-2373-7408-B619730F93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8678" y="4983100"/>
            <a:ext cx="1330504" cy="133139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6969142-850F-139A-BE79-320BC131A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9722" y="6606733"/>
            <a:ext cx="1331398" cy="13313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B69FA-ED12-8FBF-99A6-22734391B3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5" y="8298182"/>
            <a:ext cx="1253774" cy="1256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84208-18CE-13C1-CF97-EE00E2FBC3CC}"/>
              </a:ext>
            </a:extLst>
          </p:cNvPr>
          <p:cNvSpPr txBox="1"/>
          <p:nvPr/>
        </p:nvSpPr>
        <p:spPr>
          <a:xfrm>
            <a:off x="3326746" y="8324567"/>
            <a:ext cx="5169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длительные сроки рассмотрения обращений в рамках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35974-EA1D-41AC-EE5D-9F48309742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22" y="8428868"/>
            <a:ext cx="1330504" cy="1330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04849-EF1E-5D98-8099-804681F2FECF}"/>
              </a:ext>
            </a:extLst>
          </p:cNvPr>
          <p:cNvSpPr txBox="1"/>
          <p:nvPr/>
        </p:nvSpPr>
        <p:spPr>
          <a:xfrm>
            <a:off x="12089088" y="8493955"/>
            <a:ext cx="5169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400" dirty="0">
                <a:solidFill>
                  <a:srgbClr val="111830"/>
                </a:solidFill>
                <a:latin typeface="TT Drugs" panose="020B0604020202020204" charset="-52"/>
                <a:cs typeface="Arial" panose="020B0604020202020204" pitchFamily="34" charset="0"/>
              </a:rPr>
              <a:t>отсутствие данных о существующих формах поддержки у инвестора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2BE14AE1-744D-2D31-742E-E645F91FE484}"/>
              </a:ext>
            </a:extLst>
          </p:cNvPr>
          <p:cNvSpPr/>
          <p:nvPr/>
        </p:nvSpPr>
        <p:spPr>
          <a:xfrm rot="5400000">
            <a:off x="6284652" y="6450398"/>
            <a:ext cx="6282962" cy="0"/>
          </a:xfrm>
          <a:prstGeom prst="line">
            <a:avLst/>
          </a:prstGeom>
          <a:ln w="9525" cap="rnd">
            <a:solidFill>
              <a:srgbClr val="11183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873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9456" y="-241802"/>
            <a:ext cx="19114591" cy="10770604"/>
          </a:xfrm>
          <a:custGeom>
            <a:avLst/>
            <a:gdLst/>
            <a:ahLst/>
            <a:cxnLst/>
            <a:rect l="l" t="t" r="r" b="b"/>
            <a:pathLst>
              <a:path w="19114591" h="10770604">
                <a:moveTo>
                  <a:pt x="0" y="0"/>
                </a:moveTo>
                <a:lnTo>
                  <a:pt x="19114591" y="0"/>
                </a:lnTo>
                <a:lnTo>
                  <a:pt x="19114591" y="10770604"/>
                </a:lnTo>
                <a:lnTo>
                  <a:pt x="0" y="10770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 rot="5400000">
            <a:off x="-642357" y="5840124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>
            <a:off x="6559108" y="4404981"/>
            <a:ext cx="0" cy="2987764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>
            <a:off x="10467826" y="4351004"/>
            <a:ext cx="0" cy="2987764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856288" y="825279"/>
            <a:ext cx="15701085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000" dirty="0">
                <a:solidFill>
                  <a:srgbClr val="111830"/>
                </a:solidFill>
                <a:latin typeface="Cormorant Garamond Bold"/>
              </a:rPr>
              <a:t>СОПРОВОЖДЕНИЕ ИНВЕСТИЦИОННЫХ ПРОЕКТОВ</a:t>
            </a:r>
          </a:p>
        </p:txBody>
      </p:sp>
      <p:sp>
        <p:nvSpPr>
          <p:cNvPr id="8" name="Freeform 8"/>
          <p:cNvSpPr/>
          <p:nvPr/>
        </p:nvSpPr>
        <p:spPr>
          <a:xfrm>
            <a:off x="846763" y="4996524"/>
            <a:ext cx="16924967" cy="2330618"/>
          </a:xfrm>
          <a:custGeom>
            <a:avLst/>
            <a:gdLst/>
            <a:ahLst/>
            <a:cxnLst/>
            <a:rect l="l" t="t" r="r" b="b"/>
            <a:pathLst>
              <a:path w="16924967" h="2330618">
                <a:moveTo>
                  <a:pt x="0" y="0"/>
                </a:moveTo>
                <a:lnTo>
                  <a:pt x="16924966" y="0"/>
                </a:lnTo>
                <a:lnTo>
                  <a:pt x="16924966" y="2330618"/>
                </a:lnTo>
                <a:lnTo>
                  <a:pt x="0" y="233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175" t="-101156" b="-10145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856288" y="2936141"/>
            <a:ext cx="11415167" cy="57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 dirty="0">
                <a:solidFill>
                  <a:srgbClr val="111830"/>
                </a:solidFill>
                <a:latin typeface="TT Drugs"/>
              </a:rPr>
              <a:t>По состоянию </a:t>
            </a:r>
            <a:r>
              <a:rPr lang="en-US" sz="3699" dirty="0" err="1">
                <a:solidFill>
                  <a:srgbClr val="111830"/>
                </a:solidFill>
                <a:latin typeface="TT Drugs"/>
              </a:rPr>
              <a:t>на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 </a:t>
            </a:r>
            <a:r>
              <a:rPr lang="ru-RU" sz="3699" dirty="0">
                <a:solidFill>
                  <a:srgbClr val="111830"/>
                </a:solidFill>
                <a:latin typeface="TT Drugs"/>
              </a:rPr>
              <a:t>19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.0</a:t>
            </a:r>
            <a:r>
              <a:rPr lang="ru-RU" sz="3699" dirty="0">
                <a:solidFill>
                  <a:srgbClr val="111830"/>
                </a:solidFill>
                <a:latin typeface="TT Drugs"/>
              </a:rPr>
              <a:t>4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.2024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7561" y="5430868"/>
            <a:ext cx="3216775" cy="9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dirty="0">
                <a:solidFill>
                  <a:srgbClr val="030128"/>
                </a:solidFill>
                <a:latin typeface="TT Drugs"/>
              </a:rPr>
              <a:t>проектов на сопровождении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66178" y="5327707"/>
            <a:ext cx="3243589" cy="136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111830"/>
                </a:solidFill>
                <a:latin typeface="TT Drugs"/>
              </a:rPr>
              <a:t>планируемое создание новых рабочих мест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77561" y="4366881"/>
            <a:ext cx="3175765" cy="536044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</a:pPr>
            <a:r>
              <a:rPr lang="ru-RU" sz="3499" dirty="0">
                <a:solidFill>
                  <a:srgbClr val="111830"/>
                </a:solidFill>
                <a:latin typeface="TT Drugs Bold"/>
              </a:rPr>
              <a:t>136</a:t>
            </a:r>
            <a:endParaRPr lang="en-US" sz="3499" dirty="0">
              <a:solidFill>
                <a:srgbClr val="111830"/>
              </a:solidFill>
              <a:latin typeface="TT Drug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245" y="7908975"/>
            <a:ext cx="17442002" cy="240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9938" lvl="1" indent="-312738">
              <a:lnSpc>
                <a:spcPts val="3770"/>
              </a:lnSpc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111830"/>
                </a:solidFill>
                <a:latin typeface="TT Drugs"/>
              </a:rPr>
              <a:t>Приоритет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: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сопровождение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инвестиционных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проектов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по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принципу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“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Единого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окна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”</a:t>
            </a:r>
          </a:p>
          <a:p>
            <a:pPr marL="769938" indent="-312738">
              <a:lnSpc>
                <a:spcPts val="377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11830"/>
              </a:solidFill>
              <a:latin typeface="TT Drugs"/>
            </a:endParaRPr>
          </a:p>
          <a:p>
            <a:pPr marL="457200">
              <a:lnSpc>
                <a:spcPts val="3770"/>
              </a:lnSpc>
            </a:pPr>
            <a:r>
              <a:rPr lang="en-US" sz="2900" dirty="0" err="1">
                <a:solidFill>
                  <a:srgbClr val="111830"/>
                </a:solidFill>
                <a:latin typeface="TT Drugs"/>
              </a:rPr>
              <a:t>Агентство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выступает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ключевым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помощником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для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решения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вопросов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инвестора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и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взаимодействия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с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органами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900" dirty="0" err="1">
                <a:solidFill>
                  <a:srgbClr val="111830"/>
                </a:solidFill>
                <a:latin typeface="TT Drugs"/>
              </a:rPr>
              <a:t>власти</a:t>
            </a:r>
            <a:r>
              <a:rPr lang="en-US" sz="2900" dirty="0">
                <a:solidFill>
                  <a:srgbClr val="111830"/>
                </a:solidFill>
                <a:latin typeface="TT Drugs"/>
              </a:rPr>
              <a:t>.</a:t>
            </a:r>
          </a:p>
          <a:p>
            <a:pPr>
              <a:lnSpc>
                <a:spcPts val="3770"/>
              </a:lnSpc>
            </a:pPr>
            <a:endParaRPr lang="en-US" sz="2900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63871" y="5327707"/>
            <a:ext cx="3706334" cy="182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dirty="0">
                <a:solidFill>
                  <a:srgbClr val="111830"/>
                </a:solidFill>
                <a:latin typeface="TT Drugs"/>
              </a:rPr>
              <a:t>млрд руб.</a:t>
            </a:r>
          </a:p>
          <a:p>
            <a:pPr algn="ctr">
              <a:lnSpc>
                <a:spcPts val="3640"/>
              </a:lnSpc>
            </a:pPr>
            <a:r>
              <a:rPr lang="ru-RU" sz="2800" dirty="0">
                <a:solidFill>
                  <a:srgbClr val="111830"/>
                </a:solidFill>
                <a:latin typeface="TT Drugs"/>
              </a:rPr>
              <a:t>з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аявленный</a:t>
            </a:r>
            <a:r>
              <a:rPr lang="ru-RU" sz="28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объем инвестиций</a:t>
            </a:r>
          </a:p>
          <a:p>
            <a:pPr algn="ctr">
              <a:lnSpc>
                <a:spcPts val="3640"/>
              </a:lnSpc>
            </a:pPr>
            <a:endParaRPr lang="en-US" sz="2800" dirty="0">
              <a:solidFill>
                <a:srgbClr val="111830"/>
              </a:solidFill>
              <a:latin typeface="TT Drug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762331-B587-55EF-5A7D-275BD42EF9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A3B36A5B-C3E5-1CD1-2AC9-7D0D561DE7F1}"/>
              </a:ext>
            </a:extLst>
          </p:cNvPr>
          <p:cNvGrpSpPr/>
          <p:nvPr/>
        </p:nvGrpSpPr>
        <p:grpSpPr>
          <a:xfrm>
            <a:off x="6660300" y="4408880"/>
            <a:ext cx="3802763" cy="1038932"/>
            <a:chOff x="-128572" y="5198"/>
            <a:chExt cx="5070351" cy="1385243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D56BFC26-973C-CB4C-FA33-F735A2CE51FB}"/>
                </a:ext>
              </a:extLst>
            </p:cNvPr>
            <p:cNvSpPr txBox="1"/>
            <p:nvPr/>
          </p:nvSpPr>
          <p:spPr>
            <a:xfrm>
              <a:off x="0" y="829414"/>
              <a:ext cx="4941779" cy="561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7"/>
                </a:lnSpc>
              </a:pPr>
              <a:r>
                <a:rPr lang="en-US" sz="2651">
                  <a:solidFill>
                    <a:srgbClr val="111830"/>
                  </a:solidFill>
                  <a:latin typeface="TT Drugs"/>
                </a:rPr>
                <a:t> </a:t>
              </a:r>
              <a:r>
                <a:rPr lang="en-US" sz="2651">
                  <a:solidFill>
                    <a:srgbClr val="111830"/>
                  </a:solidFill>
                  <a:latin typeface="TT Drugs Bold"/>
                </a:rPr>
                <a:t> </a:t>
              </a: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B358E197-A5B7-37E3-247D-A19037B5E7BD}"/>
                </a:ext>
              </a:extLst>
            </p:cNvPr>
            <p:cNvSpPr txBox="1"/>
            <p:nvPr/>
          </p:nvSpPr>
          <p:spPr>
            <a:xfrm>
              <a:off x="-128572" y="5198"/>
              <a:ext cx="4941779" cy="703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9"/>
                </a:lnSpc>
              </a:pPr>
              <a:r>
                <a:rPr lang="ru-RU" sz="3314" dirty="0">
                  <a:solidFill>
                    <a:srgbClr val="111830"/>
                  </a:solidFill>
                  <a:latin typeface="TT Drugs Bold"/>
                </a:rPr>
                <a:t>244,9</a:t>
              </a:r>
              <a:endParaRPr lang="en-US" sz="3314" dirty="0">
                <a:solidFill>
                  <a:srgbClr val="111830"/>
                </a:solidFill>
                <a:latin typeface="TT Drugs Bold"/>
              </a:endParaRPr>
            </a:p>
          </p:txBody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25361322-E1CB-DB21-0FAC-F5D06A17A283}"/>
              </a:ext>
            </a:extLst>
          </p:cNvPr>
          <p:cNvSpPr txBox="1"/>
          <p:nvPr/>
        </p:nvSpPr>
        <p:spPr>
          <a:xfrm>
            <a:off x="11382239" y="4366881"/>
            <a:ext cx="2614905" cy="53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</a:pPr>
            <a:r>
              <a:rPr lang="ru-RU" sz="3499" dirty="0">
                <a:solidFill>
                  <a:srgbClr val="111830"/>
                </a:solidFill>
                <a:latin typeface="TT Drugs Bold"/>
              </a:rPr>
              <a:t>20 063</a:t>
            </a:r>
            <a:endParaRPr lang="en-US" sz="3499" dirty="0">
              <a:solidFill>
                <a:srgbClr val="111830"/>
              </a:solidFill>
              <a:latin typeface="TT Drug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9456" y="-241802"/>
            <a:ext cx="19114591" cy="10770604"/>
          </a:xfrm>
          <a:custGeom>
            <a:avLst/>
            <a:gdLst/>
            <a:ahLst/>
            <a:cxnLst/>
            <a:rect l="l" t="t" r="r" b="b"/>
            <a:pathLst>
              <a:path w="19114591" h="10770604">
                <a:moveTo>
                  <a:pt x="0" y="0"/>
                </a:moveTo>
                <a:lnTo>
                  <a:pt x="19114591" y="0"/>
                </a:lnTo>
                <a:lnTo>
                  <a:pt x="19114591" y="10770604"/>
                </a:lnTo>
                <a:lnTo>
                  <a:pt x="0" y="10770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846763" y="4996524"/>
            <a:ext cx="16924967" cy="2330618"/>
          </a:xfrm>
          <a:custGeom>
            <a:avLst/>
            <a:gdLst/>
            <a:ahLst/>
            <a:cxnLst/>
            <a:rect l="l" t="t" r="r" b="b"/>
            <a:pathLst>
              <a:path w="16924967" h="2330618">
                <a:moveTo>
                  <a:pt x="0" y="0"/>
                </a:moveTo>
                <a:lnTo>
                  <a:pt x="16924966" y="0"/>
                </a:lnTo>
                <a:lnTo>
                  <a:pt x="16924966" y="2330618"/>
                </a:lnTo>
                <a:lnTo>
                  <a:pt x="0" y="233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175" t="-101156" b="-10145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 rot="5400000">
            <a:off x="-642357" y="5840124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2175484" y="5840124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 rot="5400000">
            <a:off x="4871983" y="5840124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 rot="5400000">
            <a:off x="7645356" y="5840124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>
            <a:off x="11534908" y="4351004"/>
            <a:ext cx="0" cy="2987764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9"/>
          <p:cNvSpPr/>
          <p:nvPr/>
        </p:nvSpPr>
        <p:spPr>
          <a:xfrm rot="5400000">
            <a:off x="13078800" y="5840124"/>
            <a:ext cx="2987764" cy="0"/>
          </a:xfrm>
          <a:prstGeom prst="line">
            <a:avLst/>
          </a:prstGeom>
          <a:ln w="9525" cap="rnd">
            <a:solidFill>
              <a:srgbClr val="0F2A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846763" y="671292"/>
            <a:ext cx="15701085" cy="106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5000" dirty="0">
                <a:solidFill>
                  <a:srgbClr val="111830"/>
                </a:solidFill>
                <a:latin typeface="Cormorant Garamond Bold"/>
              </a:rPr>
              <a:t>ПРИВЛЕЧЕНИЕ ИНВЕСТИЦИЙ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288" y="2390776"/>
            <a:ext cx="11415167" cy="57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 dirty="0" err="1">
                <a:solidFill>
                  <a:srgbClr val="111830"/>
                </a:solidFill>
                <a:latin typeface="TT Drugs"/>
              </a:rPr>
              <a:t>Показатели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3699" dirty="0" err="1">
                <a:solidFill>
                  <a:srgbClr val="111830"/>
                </a:solidFill>
                <a:latin typeface="TT Drugs"/>
              </a:rPr>
              <a:t>по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3699" dirty="0" err="1">
                <a:solidFill>
                  <a:srgbClr val="111830"/>
                </a:solidFill>
                <a:latin typeface="TT Drugs"/>
              </a:rPr>
              <a:t>состоянию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3699" dirty="0" err="1">
                <a:solidFill>
                  <a:srgbClr val="111830"/>
                </a:solidFill>
                <a:latin typeface="TT Drugs"/>
              </a:rPr>
              <a:t>на</a:t>
            </a:r>
            <a:r>
              <a:rPr lang="en-US" sz="3699" dirty="0">
                <a:solidFill>
                  <a:srgbClr val="111830"/>
                </a:solidFill>
                <a:latin typeface="TT Drugs"/>
              </a:rPr>
              <a:t> </a:t>
            </a:r>
            <a:r>
              <a:rPr lang="ru-RU" sz="3699" dirty="0">
                <a:solidFill>
                  <a:srgbClr val="111830"/>
                </a:solidFill>
                <a:latin typeface="TT Drugs"/>
              </a:rPr>
              <a:t>19.04.2024</a:t>
            </a:r>
            <a:endParaRPr lang="en-US" sz="3699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4973668"/>
            <a:ext cx="2686617" cy="89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dirty="0">
                <a:solidFill>
                  <a:srgbClr val="030128"/>
                </a:solidFill>
                <a:latin typeface="TT Drugs Bold"/>
              </a:rPr>
              <a:t>49</a:t>
            </a:r>
            <a:r>
              <a:rPr lang="en-US" sz="2800" dirty="0">
                <a:solidFill>
                  <a:srgbClr val="030128"/>
                </a:solidFill>
                <a:latin typeface="TT Drugs"/>
              </a:rPr>
              <a:t> </a:t>
            </a:r>
            <a:r>
              <a:rPr lang="en-US" sz="2800" dirty="0" err="1">
                <a:solidFill>
                  <a:srgbClr val="030128"/>
                </a:solidFill>
                <a:latin typeface="TT Drugs"/>
              </a:rPr>
              <a:t>протокол</a:t>
            </a:r>
            <a:r>
              <a:rPr lang="ru-RU" sz="2800" dirty="0" err="1">
                <a:solidFill>
                  <a:srgbClr val="030128"/>
                </a:solidFill>
                <a:latin typeface="TT Drugs"/>
              </a:rPr>
              <a:t>ов</a:t>
            </a:r>
            <a:r>
              <a:rPr lang="en-US" sz="2800" dirty="0">
                <a:solidFill>
                  <a:srgbClr val="030128"/>
                </a:solidFill>
                <a:latin typeface="TT Drugs"/>
              </a:rPr>
              <a:t> о </a:t>
            </a:r>
            <a:r>
              <a:rPr lang="en-US" sz="2800" dirty="0" err="1">
                <a:solidFill>
                  <a:srgbClr val="030128"/>
                </a:solidFill>
                <a:latin typeface="TT Drugs"/>
              </a:rPr>
              <a:t>намерениях</a:t>
            </a:r>
            <a:endParaRPr lang="en-US" sz="2800" dirty="0">
              <a:solidFill>
                <a:srgbClr val="030128"/>
              </a:solidFill>
              <a:latin typeface="TT Drug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3655079" y="4436385"/>
            <a:ext cx="2201198" cy="621693"/>
            <a:chOff x="0" y="0"/>
            <a:chExt cx="2934931" cy="82892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52853"/>
              <a:ext cx="2934931" cy="575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1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934931" cy="721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7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10184" y="8318047"/>
            <a:ext cx="11415167" cy="142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770"/>
              </a:lnSpc>
              <a:buFont typeface="Arial"/>
              <a:buChar char="•"/>
            </a:pPr>
            <a:r>
              <a:rPr lang="en-US" sz="2900">
                <a:solidFill>
                  <a:srgbClr val="111830"/>
                </a:solidFill>
                <a:latin typeface="TT Drugs"/>
              </a:rPr>
              <a:t>Приоритет: максимальная эффективность реализации проектов для инвестора и региона.</a:t>
            </a:r>
          </a:p>
          <a:p>
            <a:pPr>
              <a:lnSpc>
                <a:spcPts val="3770"/>
              </a:lnSpc>
            </a:pPr>
            <a:endParaRPr lang="en-US" sz="2900">
              <a:solidFill>
                <a:srgbClr val="111830"/>
              </a:solidFill>
              <a:latin typeface="TT Drug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F87DCA-68C9-D0CF-1B56-35EA67FEE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647700"/>
            <a:ext cx="842121" cy="969685"/>
          </a:xfrm>
          <a:prstGeom prst="rect">
            <a:avLst/>
          </a:prstGeom>
        </p:spPr>
      </p:pic>
      <p:sp>
        <p:nvSpPr>
          <p:cNvPr id="24" name="TextBox 16">
            <a:extLst>
              <a:ext uri="{FF2B5EF4-FFF2-40B4-BE49-F238E27FC236}">
                <a16:creationId xmlns:a16="http://schemas.microsoft.com/office/drawing/2014/main" id="{B8B51A1C-71E9-656A-ED13-0A76B1003205}"/>
              </a:ext>
            </a:extLst>
          </p:cNvPr>
          <p:cNvSpPr txBox="1"/>
          <p:nvPr/>
        </p:nvSpPr>
        <p:spPr>
          <a:xfrm>
            <a:off x="6465781" y="4973667"/>
            <a:ext cx="2705391" cy="1813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dirty="0">
                <a:solidFill>
                  <a:srgbClr val="111830"/>
                </a:solidFill>
                <a:latin typeface="TT Drugs Bold"/>
              </a:rPr>
              <a:t>2610</a:t>
            </a:r>
            <a:r>
              <a:rPr lang="en-US" sz="2800" dirty="0">
                <a:solidFill>
                  <a:srgbClr val="111830"/>
                </a:solidFill>
                <a:latin typeface="TT Drugs Bold"/>
              </a:rPr>
              <a:t> </a:t>
            </a:r>
          </a:p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rgbClr val="111830"/>
                </a:solidFill>
                <a:latin typeface="TT Drugs"/>
              </a:rPr>
              <a:t>новых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рабочих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мест</a:t>
            </a:r>
            <a:r>
              <a:rPr lang="ru-RU" sz="2800" dirty="0">
                <a:solidFill>
                  <a:srgbClr val="111830"/>
                </a:solidFill>
                <a:latin typeface="TT Drugs"/>
              </a:rPr>
              <a:t> по протоколам</a:t>
            </a:r>
            <a:endParaRPr lang="en-US" sz="2800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344570CF-F474-4855-EAE7-2135FF39F85C}"/>
              </a:ext>
            </a:extLst>
          </p:cNvPr>
          <p:cNvSpPr txBox="1"/>
          <p:nvPr/>
        </p:nvSpPr>
        <p:spPr>
          <a:xfrm>
            <a:off x="9267825" y="4973668"/>
            <a:ext cx="2262320" cy="8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dirty="0">
                <a:solidFill>
                  <a:srgbClr val="111830"/>
                </a:solidFill>
                <a:latin typeface="TT Drugs Bold"/>
              </a:rPr>
              <a:t>98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проект</a:t>
            </a:r>
            <a:r>
              <a:rPr lang="ru-RU" sz="2800" dirty="0" err="1">
                <a:solidFill>
                  <a:srgbClr val="111830"/>
                </a:solidFill>
                <a:latin typeface="TT Drugs"/>
              </a:rPr>
              <a:t>ов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в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работе</a:t>
            </a:r>
            <a:endParaRPr lang="en-US" sz="2800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576C8768-C2C5-4F0F-E0E0-D9F08B658DF1}"/>
              </a:ext>
            </a:extLst>
          </p:cNvPr>
          <p:cNvSpPr txBox="1"/>
          <p:nvPr/>
        </p:nvSpPr>
        <p:spPr>
          <a:xfrm>
            <a:off x="11577770" y="4973668"/>
            <a:ext cx="3165990" cy="273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ru-RU" sz="2800" u="none" strike="noStrike" dirty="0">
                <a:solidFill>
                  <a:srgbClr val="111830"/>
                </a:solidFill>
                <a:latin typeface="TT Drugs Bold"/>
              </a:rPr>
              <a:t>97,63</a:t>
            </a:r>
            <a:endParaRPr lang="en-US" sz="2800" u="none" strike="noStrike" dirty="0">
              <a:solidFill>
                <a:srgbClr val="111830"/>
              </a:solidFill>
              <a:latin typeface="TT Drugs Bold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 u="none" strike="noStrike" dirty="0" err="1">
                <a:solidFill>
                  <a:srgbClr val="111830"/>
                </a:solidFill>
                <a:latin typeface="TT Drugs"/>
              </a:rPr>
              <a:t>млрд</a:t>
            </a:r>
            <a:r>
              <a:rPr lang="en-US" sz="2800" u="none" strike="noStrike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u="none" strike="noStrike" dirty="0" err="1">
                <a:solidFill>
                  <a:srgbClr val="111830"/>
                </a:solidFill>
                <a:latin typeface="TT Drugs"/>
              </a:rPr>
              <a:t>руб</a:t>
            </a:r>
            <a:r>
              <a:rPr lang="en-US" sz="2800" u="none" strike="noStrike" dirty="0">
                <a:solidFill>
                  <a:srgbClr val="111830"/>
                </a:solidFill>
                <a:latin typeface="TT Drugs"/>
              </a:rPr>
              <a:t>. 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 u="none" strike="noStrike" dirty="0" err="1">
                <a:solidFill>
                  <a:srgbClr val="111830"/>
                </a:solidFill>
                <a:latin typeface="TT Drugs"/>
              </a:rPr>
              <a:t>декларируемый</a:t>
            </a:r>
            <a:r>
              <a:rPr lang="en-US" sz="2800" u="none" strike="noStrike" dirty="0">
                <a:solidFill>
                  <a:srgbClr val="111830"/>
                </a:solidFill>
                <a:latin typeface="TT Drugs"/>
              </a:rPr>
              <a:t> 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 u="none" strike="noStrike" dirty="0" err="1">
                <a:solidFill>
                  <a:srgbClr val="111830"/>
                </a:solidFill>
                <a:latin typeface="TT Drugs"/>
              </a:rPr>
              <a:t>объем</a:t>
            </a:r>
            <a:r>
              <a:rPr lang="en-US" sz="2800" u="none" strike="noStrike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u="none" strike="noStrike" dirty="0" err="1">
                <a:solidFill>
                  <a:srgbClr val="111830"/>
                </a:solidFill>
                <a:latin typeface="TT Drugs"/>
              </a:rPr>
              <a:t>инвестиций</a:t>
            </a:r>
            <a:endParaRPr lang="en-US" sz="2800" u="none" strike="noStrike" dirty="0">
              <a:solidFill>
                <a:srgbClr val="111830"/>
              </a:solidFill>
              <a:latin typeface="TT Drugs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2800" u="none" strike="noStrike" dirty="0">
              <a:solidFill>
                <a:srgbClr val="111830"/>
              </a:solidFill>
              <a:latin typeface="TT Drugs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64236411-6B17-04FE-2FD3-BEB8BF5D5B4B}"/>
              </a:ext>
            </a:extLst>
          </p:cNvPr>
          <p:cNvSpPr txBox="1"/>
          <p:nvPr/>
        </p:nvSpPr>
        <p:spPr>
          <a:xfrm>
            <a:off x="14652103" y="4973667"/>
            <a:ext cx="2397145" cy="182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dirty="0">
                <a:solidFill>
                  <a:srgbClr val="111830"/>
                </a:solidFill>
                <a:latin typeface="TT Drugs Bold"/>
              </a:rPr>
              <a:t>10520</a:t>
            </a:r>
            <a:endParaRPr lang="en-US" sz="2800" dirty="0">
              <a:solidFill>
                <a:srgbClr val="111830"/>
              </a:solidFill>
              <a:latin typeface="TT Drugs Bold"/>
            </a:endParaRPr>
          </a:p>
          <a:p>
            <a:pPr>
              <a:lnSpc>
                <a:spcPts val="3640"/>
              </a:lnSpc>
            </a:pPr>
            <a:r>
              <a:rPr lang="en-US" sz="2800" dirty="0" err="1">
                <a:solidFill>
                  <a:srgbClr val="111830"/>
                </a:solidFill>
                <a:latin typeface="TT Drugs"/>
              </a:rPr>
              <a:t>новых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рабочих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мест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.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5D729C66-58A8-5A49-A076-10E53930BA43}"/>
              </a:ext>
            </a:extLst>
          </p:cNvPr>
          <p:cNvSpPr txBox="1"/>
          <p:nvPr/>
        </p:nvSpPr>
        <p:spPr>
          <a:xfrm>
            <a:off x="3710164" y="4973668"/>
            <a:ext cx="2599870" cy="2275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dirty="0">
                <a:solidFill>
                  <a:srgbClr val="111830"/>
                </a:solidFill>
                <a:latin typeface="TT Drugs Bold"/>
              </a:rPr>
              <a:t>22,047</a:t>
            </a:r>
            <a:r>
              <a:rPr lang="en-US" sz="2800" dirty="0">
                <a:solidFill>
                  <a:srgbClr val="111830"/>
                </a:solidFill>
                <a:latin typeface="TT Drugs Bold"/>
              </a:rPr>
              <a:t> </a:t>
            </a:r>
            <a:r>
              <a:rPr lang="en-US" sz="2800" dirty="0" err="1">
                <a:solidFill>
                  <a:srgbClr val="111830"/>
                </a:solidFill>
                <a:latin typeface="TT Drugs Bold"/>
              </a:rPr>
              <a:t>млрд</a:t>
            </a:r>
            <a:r>
              <a:rPr lang="en-US" sz="2800" dirty="0">
                <a:solidFill>
                  <a:srgbClr val="111830"/>
                </a:solidFill>
                <a:latin typeface="TT Drugs Bold"/>
              </a:rPr>
              <a:t>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заявленный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объем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</a:t>
            </a:r>
            <a:r>
              <a:rPr lang="en-US" sz="2800" dirty="0" err="1">
                <a:solidFill>
                  <a:srgbClr val="111830"/>
                </a:solidFill>
                <a:latin typeface="TT Drugs"/>
              </a:rPr>
              <a:t>инвестиций</a:t>
            </a:r>
            <a:r>
              <a:rPr lang="ru-RU" sz="2800" dirty="0">
                <a:solidFill>
                  <a:srgbClr val="111830"/>
                </a:solidFill>
                <a:latin typeface="TT Drugs"/>
              </a:rPr>
              <a:t> по </a:t>
            </a:r>
            <a:r>
              <a:rPr lang="ru-RU" sz="2800" dirty="0" err="1">
                <a:solidFill>
                  <a:srgbClr val="111830"/>
                </a:solidFill>
                <a:latin typeface="TT Drugs"/>
              </a:rPr>
              <a:t>пртоколам</a:t>
            </a:r>
            <a:r>
              <a:rPr lang="en-US" sz="2800" dirty="0">
                <a:solidFill>
                  <a:srgbClr val="111830"/>
                </a:solidFill>
                <a:latin typeface="TT Drug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668</Words>
  <Application>Microsoft Office PowerPoint</Application>
  <PresentationFormat>Произвольный</PresentationFormat>
  <Paragraphs>168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TT Drugs Bold</vt:lpstr>
      <vt:lpstr>Cormorant Garamond Bold</vt:lpstr>
      <vt:lpstr>TT Drugs</vt:lpstr>
      <vt:lpstr>Hypatia Sans Pro Semibold</vt:lpstr>
      <vt:lpstr>Cera Pro Medium</vt:lpstr>
      <vt:lpstr>Century Gothic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Приходько  Ю.А.</dc:title>
  <dc:creator>csip</dc:creator>
  <cp:lastModifiedBy>sa@apikk.ru</cp:lastModifiedBy>
  <cp:revision>35</cp:revision>
  <cp:lastPrinted>2024-04-19T06:56:57Z</cp:lastPrinted>
  <dcterms:created xsi:type="dcterms:W3CDTF">2006-08-16T00:00:00Z</dcterms:created>
  <dcterms:modified xsi:type="dcterms:W3CDTF">2024-06-20T09:08:59Z</dcterms:modified>
  <dc:identifier>DAFyD9gS6f4</dc:identifier>
</cp:coreProperties>
</file>